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256" r:id="rId2"/>
    <p:sldId id="257" r:id="rId3"/>
    <p:sldId id="258" r:id="rId4"/>
    <p:sldId id="259" r:id="rId5"/>
    <p:sldId id="260" r:id="rId6"/>
    <p:sldId id="261" r:id="rId7"/>
    <p:sldId id="262" r:id="rId8"/>
    <p:sldId id="263" r:id="rId9"/>
    <p:sldId id="298"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 id="286" r:id="rId32"/>
    <p:sldId id="287" r:id="rId33"/>
    <p:sldId id="288" r:id="rId34"/>
    <p:sldId id="289" r:id="rId35"/>
    <p:sldId id="299" r:id="rId36"/>
    <p:sldId id="290" r:id="rId37"/>
    <p:sldId id="291" r:id="rId38"/>
    <p:sldId id="292" r:id="rId39"/>
    <p:sldId id="293" r:id="rId40"/>
    <p:sldId id="294" r:id="rId41"/>
    <p:sldId id="296" r:id="rId4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0834E0-DC03-4974-BD33-DFEFAAD4E847}" type="datetimeFigureOut">
              <a:rPr lang="fr-FR" smtClean="0"/>
              <a:pPr/>
              <a:t>26/02/2015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3036D4-AF4C-4A7B-AEBD-49FEA88739CA}"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E33036D4-AF4C-4A7B-AEBD-49FEA88739CA}" type="slidenum">
              <a:rPr lang="fr-FR" smtClean="0"/>
              <a:pPr/>
              <a:t>31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5" name="Rectangle à coins arrondis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à coins arrondis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r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fr-FR" smtClean="0"/>
              <a:t>Cliquez pour modifier le style du titre</a:t>
            </a:r>
            <a:endParaRPr kumimoji="0" lang="en-US"/>
          </a:p>
        </p:txBody>
      </p:sp>
      <p:sp>
        <p:nvSpPr>
          <p:cNvPr id="20" name="Sous-titr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9" name="Espace réservé de la date 18"/>
          <p:cNvSpPr>
            <a:spLocks noGrp="1"/>
          </p:cNvSpPr>
          <p:nvPr>
            <p:ph type="dt" sz="half" idx="10"/>
          </p:nvPr>
        </p:nvSpPr>
        <p:spPr/>
        <p:txBody>
          <a:bodyPr/>
          <a:lstStyle>
            <a:extLst/>
          </a:lstStyle>
          <a:p>
            <a:fld id="{C370F7BC-8AF2-431C-8CE9-1D053096E4CE}" type="datetime1">
              <a:rPr lang="fr-FR" smtClean="0"/>
              <a:pPr/>
              <a:t>26/02/2015</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11" name="Espace réservé du numéro de diapositive 10"/>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502920" y="530352"/>
            <a:ext cx="8183880" cy="4187952"/>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9DA2F90-940B-44DB-80B6-5E60675F08E3}" type="datetime1">
              <a:rPr lang="fr-FR" smtClean="0"/>
              <a:pPr/>
              <a:t>26/02/2015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533404"/>
            <a:ext cx="1981200" cy="5257799"/>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533400" y="533402"/>
            <a:ext cx="5943600" cy="525780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F23434E-867F-413B-BA61-862420E94552}" type="datetime1">
              <a:rPr lang="fr-FR" smtClean="0"/>
              <a:pPr/>
              <a:t>26/02/2015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502920" y="530352"/>
            <a:ext cx="8183880" cy="4187952"/>
          </a:xfrm>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26E6968-1820-4385-BA55-125367C286C6}" type="datetime1">
              <a:rPr lang="fr-FR" smtClean="0"/>
              <a:pPr/>
              <a:t>26/02/2015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ectangle à coins arrondis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à coins arrondis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D8F8F716-5DEA-4BA5-A9B4-6C5EB022F0F7}" type="datetime1">
              <a:rPr lang="fr-FR" smtClean="0"/>
              <a:pPr/>
              <a:t>26/02/2015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B7D93C02-B22A-4DBD-BF19-BEAA14B54FC1}" type="datetime1">
              <a:rPr lang="fr-FR" smtClean="0"/>
              <a:pPr/>
              <a:t>26/02/2015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nchor="b"/>
          <a:lstStyle>
            <a:lvl1pPr>
              <a:defRPr b="1"/>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90FD916A-2137-4838-B5E7-CA270AE2D16F}" type="datetime1">
              <a:rPr lang="fr-FR" smtClean="0"/>
              <a:pPr/>
              <a:t>26/02/2015</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AC27FD4F-0CFF-419B-B6C9-5E0A3BCC58B1}" type="datetime1">
              <a:rPr lang="fr-FR" smtClean="0"/>
              <a:pPr/>
              <a:t>26/02/2015</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à coins arrondis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4D92EF59-B03A-44EA-A793-6C6A4A9E24D4}" type="datetime1">
              <a:rPr lang="fr-FR" smtClean="0"/>
              <a:pPr/>
              <a:t>26/02/2015</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B70F32F2-222B-4402-8DA5-B91C20516C05}" type="datetime1">
              <a:rPr lang="fr-FR" smtClean="0"/>
              <a:pPr/>
              <a:t>26/02/2015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F5AEBE35-B24F-48B7-A9ED-841D955A4450}" type="slidenum">
              <a:rPr lang="fr-FR" smtClean="0"/>
              <a:pPr/>
              <a:t>‹N°›</a:t>
            </a:fld>
            <a:endParaRPr lang="fr-FR"/>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ectangle à coins arrondis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Arrondir un rectangle à un seul coin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7068883F-8CED-491A-BDA6-72721B781C20}" type="datetime1">
              <a:rPr lang="fr-FR" smtClean="0"/>
              <a:pPr/>
              <a:t>26/02/2015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F5AEBE35-B24F-48B7-A9ED-841D955A4450}" type="slidenum">
              <a:rPr lang="fr-FR" smtClean="0"/>
              <a:pPr/>
              <a:t>‹N°›</a:t>
            </a:fld>
            <a:endParaRPr lang="fr-FR"/>
          </a:p>
        </p:txBody>
      </p:sp>
      <p:sp>
        <p:nvSpPr>
          <p:cNvPr id="3" name="Espace réservé pour une imag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fr-FR" smtClean="0"/>
              <a:t>Cliquez sur l'icône pour ajouter une image</a:t>
            </a:r>
            <a:endParaRPr kumimoji="0" lang="en-U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à coins arrondis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à coins arrondis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Espace réservé du titre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fr-FR" smtClean="0"/>
              <a:t>Cliquez pour modifier le style du titre</a:t>
            </a:r>
            <a:endParaRPr kumimoji="0" lang="en-US"/>
          </a:p>
        </p:txBody>
      </p:sp>
      <p:sp>
        <p:nvSpPr>
          <p:cNvPr id="4" name="Espace réservé du texte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5" name="Espace réservé de la date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60374B1-210E-44EB-97E4-00BA5832FB3B}" type="datetime1">
              <a:rPr lang="fr-FR" smtClean="0"/>
              <a:pPr/>
              <a:t>26/02/2015</a:t>
            </a:fld>
            <a:endParaRPr lang="fr-FR"/>
          </a:p>
        </p:txBody>
      </p:sp>
      <p:sp>
        <p:nvSpPr>
          <p:cNvPr id="18" name="Espace réservé du pied de page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fr-FR"/>
          </a:p>
        </p:txBody>
      </p:sp>
      <p:sp>
        <p:nvSpPr>
          <p:cNvPr id="5" name="Espace réservé du numéro de diapositive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5AEBE35-B24F-48B7-A9ED-841D955A445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edge/>
  </p:transition>
  <p:hf sldNum="0"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1 logo amassa av mali"/>
          <p:cNvPicPr/>
          <p:nvPr/>
        </p:nvPicPr>
        <p:blipFill>
          <a:blip r:embed="rId2" cstate="print"/>
          <a:srcRect/>
          <a:stretch>
            <a:fillRect/>
          </a:stretch>
        </p:blipFill>
        <p:spPr bwMode="auto">
          <a:xfrm>
            <a:off x="2143108" y="1571612"/>
            <a:ext cx="4643470" cy="4268897"/>
          </a:xfrm>
          <a:prstGeom prst="rect">
            <a:avLst/>
          </a:prstGeom>
          <a:noFill/>
          <a:ln w="9525">
            <a:noFill/>
            <a:miter lim="800000"/>
            <a:headEnd/>
            <a:tailEnd/>
          </a:ln>
        </p:spPr>
      </p:pic>
      <p:sp>
        <p:nvSpPr>
          <p:cNvPr id="5" name="ZoneTexte 4"/>
          <p:cNvSpPr txBox="1"/>
          <p:nvPr/>
        </p:nvSpPr>
        <p:spPr>
          <a:xfrm>
            <a:off x="1643042" y="5814972"/>
            <a:ext cx="6286544" cy="400110"/>
          </a:xfrm>
          <a:prstGeom prst="rect">
            <a:avLst/>
          </a:prstGeom>
          <a:noFill/>
        </p:spPr>
        <p:txBody>
          <a:bodyPr wrap="square" rtlCol="0">
            <a:spAutoFit/>
          </a:bodyPr>
          <a:lstStyle/>
          <a:p>
            <a:r>
              <a:rPr lang="fr-FR" sz="2000" b="1" i="1" dirty="0"/>
              <a:t>Les Sahéliens </a:t>
            </a:r>
            <a:r>
              <a:rPr lang="fr-FR" sz="2000" b="1" i="1" dirty="0" smtClean="0"/>
              <a:t>peuvent nourrir </a:t>
            </a:r>
            <a:r>
              <a:rPr lang="fr-FR" sz="2000" b="1" i="1" dirty="0"/>
              <a:t>le </a:t>
            </a:r>
            <a:r>
              <a:rPr lang="fr-FR" sz="2000" b="1" i="1" dirty="0" smtClean="0"/>
              <a:t>Sahel !</a:t>
            </a:r>
            <a:endParaRPr lang="fr-FR" sz="2000" b="1" i="1"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714356"/>
            <a:ext cx="8143932" cy="1214446"/>
          </a:xfrm>
        </p:spPr>
        <p:txBody>
          <a:bodyPr>
            <a:normAutofit lnSpcReduction="10000"/>
          </a:bodyPr>
          <a:lstStyle/>
          <a:p>
            <a:pPr>
              <a:buNone/>
            </a:pPr>
            <a:endParaRPr lang="fr-FR" dirty="0" smtClean="0"/>
          </a:p>
          <a:p>
            <a:pPr>
              <a:buNone/>
            </a:pPr>
            <a:r>
              <a:rPr lang="fr-FR" sz="2300" dirty="0" smtClean="0"/>
              <a:t>Le tableau ci-dessous  fait ressortir  le  nombre des  participants  pour les différentes formations</a:t>
            </a:r>
          </a:p>
          <a:p>
            <a:pPr>
              <a:buNone/>
            </a:pPr>
            <a:endParaRPr lang="fr-FR" sz="2300" dirty="0" smtClean="0"/>
          </a:p>
          <a:p>
            <a:pPr>
              <a:buNone/>
            </a:pPr>
            <a:endParaRPr lang="fr-FR" dirty="0"/>
          </a:p>
        </p:txBody>
      </p:sp>
      <p:graphicFrame>
        <p:nvGraphicFramePr>
          <p:cNvPr id="4" name="Tableau 3"/>
          <p:cNvGraphicFramePr>
            <a:graphicFrameLocks noGrp="1"/>
          </p:cNvGraphicFramePr>
          <p:nvPr/>
        </p:nvGraphicFramePr>
        <p:xfrm>
          <a:off x="857224" y="2071682"/>
          <a:ext cx="7286676" cy="3786211"/>
        </p:xfrm>
        <a:graphic>
          <a:graphicData uri="http://schemas.openxmlformats.org/drawingml/2006/table">
            <a:tbl>
              <a:tblPr firstRow="1" bandRow="1">
                <a:tableStyleId>{5940675A-B579-460E-94D1-54222C63F5DA}</a:tableStyleId>
              </a:tblPr>
              <a:tblGrid>
                <a:gridCol w="1821669"/>
                <a:gridCol w="1821669"/>
                <a:gridCol w="1821669"/>
                <a:gridCol w="1821669"/>
              </a:tblGrid>
              <a:tr h="344201">
                <a:tc rowSpan="2">
                  <a:txBody>
                    <a:bodyPr/>
                    <a:lstStyle/>
                    <a:p>
                      <a:pPr>
                        <a:lnSpc>
                          <a:spcPct val="115000"/>
                        </a:lnSpc>
                        <a:spcAft>
                          <a:spcPts val="0"/>
                        </a:spcAft>
                        <a:tabLst>
                          <a:tab pos="712470" algn="l"/>
                        </a:tabLst>
                      </a:pPr>
                      <a:r>
                        <a:rPr lang="fr-FR" sz="1600" dirty="0">
                          <a:latin typeface="Calibri"/>
                          <a:ea typeface="Calibri"/>
                          <a:cs typeface="Times New Roman"/>
                        </a:rPr>
                        <a:t>Villages	</a:t>
                      </a:r>
                    </a:p>
                  </a:txBody>
                  <a:tcPr marL="68580" marR="68580" marT="0" marB="0"/>
                </a:tc>
                <a:tc rowSpan="2">
                  <a:txBody>
                    <a:bodyPr/>
                    <a:lstStyle/>
                    <a:p>
                      <a:pPr>
                        <a:lnSpc>
                          <a:spcPct val="115000"/>
                        </a:lnSpc>
                        <a:spcAft>
                          <a:spcPts val="0"/>
                        </a:spcAft>
                      </a:pPr>
                      <a:r>
                        <a:rPr lang="fr-FR" sz="1600" dirty="0">
                          <a:latin typeface="Calibri"/>
                          <a:ea typeface="Calibri"/>
                          <a:cs typeface="Times New Roman"/>
                        </a:rPr>
                        <a:t>Opérations</a:t>
                      </a:r>
                    </a:p>
                  </a:txBody>
                  <a:tcPr marL="68580" marR="68580" marT="0" marB="0"/>
                </a:tc>
                <a:tc gridSpan="2">
                  <a:txBody>
                    <a:bodyPr/>
                    <a:lstStyle/>
                    <a:p>
                      <a:pPr algn="ctr">
                        <a:lnSpc>
                          <a:spcPct val="115000"/>
                        </a:lnSpc>
                        <a:spcAft>
                          <a:spcPts val="0"/>
                        </a:spcAft>
                      </a:pPr>
                      <a:r>
                        <a:rPr lang="fr-FR" sz="1600">
                          <a:latin typeface="Calibri"/>
                          <a:ea typeface="Calibri"/>
                          <a:cs typeface="Times New Roman"/>
                        </a:rPr>
                        <a:t>Participation</a:t>
                      </a:r>
                    </a:p>
                  </a:txBody>
                  <a:tcPr marL="68580" marR="68580" marT="0" marB="0"/>
                </a:tc>
                <a:tc hMerge="1">
                  <a:txBody>
                    <a:bodyPr/>
                    <a:lstStyle/>
                    <a:p>
                      <a:endParaRPr lang="fr-FR"/>
                    </a:p>
                  </a:txBody>
                  <a:tcPr/>
                </a:tc>
              </a:tr>
              <a:tr h="344201">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a:latin typeface="Calibri"/>
                          <a:ea typeface="Calibri"/>
                          <a:cs typeface="Times New Roman"/>
                        </a:rPr>
                        <a:t>Hommes</a:t>
                      </a:r>
                    </a:p>
                  </a:txBody>
                  <a:tcPr marL="68580" marR="68580" marT="0" marB="0"/>
                </a:tc>
                <a:tc>
                  <a:txBody>
                    <a:bodyPr/>
                    <a:lstStyle/>
                    <a:p>
                      <a:pPr>
                        <a:lnSpc>
                          <a:spcPct val="115000"/>
                        </a:lnSpc>
                        <a:spcAft>
                          <a:spcPts val="0"/>
                        </a:spcAft>
                      </a:pPr>
                      <a:r>
                        <a:rPr lang="fr-FR" sz="1600" dirty="0">
                          <a:latin typeface="Calibri"/>
                          <a:ea typeface="Calibri"/>
                          <a:cs typeface="Times New Roman"/>
                        </a:rPr>
                        <a:t>Femmes</a:t>
                      </a:r>
                    </a:p>
                  </a:txBody>
                  <a:tcPr marL="68580" marR="68580" marT="0" marB="0"/>
                </a:tc>
              </a:tr>
              <a:tr h="344201">
                <a:tc rowSpan="4">
                  <a:txBody>
                    <a:bodyPr/>
                    <a:lstStyle/>
                    <a:p>
                      <a:pPr>
                        <a:lnSpc>
                          <a:spcPct val="115000"/>
                        </a:lnSpc>
                        <a:spcAft>
                          <a:spcPts val="0"/>
                        </a:spcAft>
                      </a:pPr>
                      <a:r>
                        <a:rPr lang="fr-FR" sz="1600">
                          <a:latin typeface="Calibri"/>
                          <a:ea typeface="Calibri"/>
                          <a:cs typeface="Times New Roman"/>
                        </a:rPr>
                        <a:t>Mpessoba</a:t>
                      </a:r>
                    </a:p>
                  </a:txBody>
                  <a:tcPr marL="68580" marR="68580" marT="0" marB="0"/>
                </a:tc>
                <a:tc>
                  <a:txBody>
                    <a:bodyPr/>
                    <a:lstStyle/>
                    <a:p>
                      <a:pPr>
                        <a:lnSpc>
                          <a:spcPct val="115000"/>
                        </a:lnSpc>
                        <a:spcAft>
                          <a:spcPts val="0"/>
                        </a:spcAft>
                      </a:pPr>
                      <a:r>
                        <a:rPr lang="fr-FR" sz="1600" dirty="0">
                          <a:latin typeface="Calibri"/>
                          <a:ea typeface="Calibri"/>
                          <a:cs typeface="Times New Roman"/>
                        </a:rPr>
                        <a:t>Semis</a:t>
                      </a:r>
                    </a:p>
                  </a:txBody>
                  <a:tcPr marL="68580" marR="68580" marT="0" marB="0"/>
                </a:tc>
                <a:tc>
                  <a:txBody>
                    <a:bodyPr/>
                    <a:lstStyle/>
                    <a:p>
                      <a:pPr>
                        <a:lnSpc>
                          <a:spcPct val="115000"/>
                        </a:lnSpc>
                        <a:spcAft>
                          <a:spcPts val="0"/>
                        </a:spcAft>
                      </a:pPr>
                      <a:r>
                        <a:rPr lang="fr-FR" sz="1600">
                          <a:latin typeface="Calibri"/>
                          <a:ea typeface="Calibri"/>
                          <a:cs typeface="Times New Roman"/>
                        </a:rPr>
                        <a:t>5</a:t>
                      </a:r>
                    </a:p>
                  </a:txBody>
                  <a:tcPr marL="68580" marR="68580" marT="0" marB="0"/>
                </a:tc>
                <a:tc>
                  <a:txBody>
                    <a:bodyPr/>
                    <a:lstStyle/>
                    <a:p>
                      <a:pPr>
                        <a:lnSpc>
                          <a:spcPct val="115000"/>
                        </a:lnSpc>
                        <a:spcAft>
                          <a:spcPts val="0"/>
                        </a:spcAft>
                      </a:pPr>
                      <a:r>
                        <a:rPr lang="fr-FR" sz="1600">
                          <a:latin typeface="Calibri"/>
                          <a:ea typeface="Calibri"/>
                          <a:cs typeface="Times New Roman"/>
                        </a:rPr>
                        <a:t>106</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dirty="0">
                          <a:latin typeface="Calibri"/>
                          <a:ea typeface="Calibri"/>
                          <a:cs typeface="Times New Roman"/>
                        </a:rPr>
                        <a:t>Sarclages 1 et 2</a:t>
                      </a:r>
                    </a:p>
                  </a:txBody>
                  <a:tcPr marL="68580" marR="68580" marT="0" marB="0"/>
                </a:tc>
                <a:tc>
                  <a:txBody>
                    <a:bodyPr/>
                    <a:lstStyle/>
                    <a:p>
                      <a:pPr>
                        <a:lnSpc>
                          <a:spcPct val="115000"/>
                        </a:lnSpc>
                        <a:spcAft>
                          <a:spcPts val="0"/>
                        </a:spcAft>
                      </a:pPr>
                      <a:r>
                        <a:rPr lang="fr-FR" sz="1600">
                          <a:latin typeface="Calibri"/>
                          <a:ea typeface="Calibri"/>
                          <a:cs typeface="Times New Roman"/>
                        </a:rPr>
                        <a:t>5</a:t>
                      </a:r>
                    </a:p>
                  </a:txBody>
                  <a:tcPr marL="68580" marR="68580" marT="0" marB="0"/>
                </a:tc>
                <a:tc>
                  <a:txBody>
                    <a:bodyPr/>
                    <a:lstStyle/>
                    <a:p>
                      <a:pPr>
                        <a:lnSpc>
                          <a:spcPct val="115000"/>
                        </a:lnSpc>
                        <a:spcAft>
                          <a:spcPts val="0"/>
                        </a:spcAft>
                      </a:pPr>
                      <a:r>
                        <a:rPr lang="fr-FR" sz="1600">
                          <a:latin typeface="Calibri"/>
                          <a:ea typeface="Calibri"/>
                          <a:cs typeface="Times New Roman"/>
                        </a:rPr>
                        <a:t>100</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dirty="0">
                          <a:latin typeface="Calibri"/>
                          <a:ea typeface="Calibri"/>
                          <a:cs typeface="Times New Roman"/>
                        </a:rPr>
                        <a:t>Récolte</a:t>
                      </a:r>
                    </a:p>
                  </a:txBody>
                  <a:tcPr marL="68580" marR="68580" marT="0" marB="0"/>
                </a:tc>
                <a:tc>
                  <a:txBody>
                    <a:bodyPr/>
                    <a:lstStyle/>
                    <a:p>
                      <a:pPr>
                        <a:lnSpc>
                          <a:spcPct val="115000"/>
                        </a:lnSpc>
                        <a:spcAft>
                          <a:spcPts val="0"/>
                        </a:spcAft>
                      </a:pPr>
                      <a:r>
                        <a:rPr lang="fr-FR" sz="1600">
                          <a:latin typeface="Calibri"/>
                          <a:ea typeface="Calibri"/>
                          <a:cs typeface="Times New Roman"/>
                        </a:rPr>
                        <a:t>5</a:t>
                      </a:r>
                    </a:p>
                  </a:txBody>
                  <a:tcPr marL="68580" marR="68580" marT="0" marB="0"/>
                </a:tc>
                <a:tc>
                  <a:txBody>
                    <a:bodyPr/>
                    <a:lstStyle/>
                    <a:p>
                      <a:pPr>
                        <a:lnSpc>
                          <a:spcPct val="115000"/>
                        </a:lnSpc>
                        <a:spcAft>
                          <a:spcPts val="0"/>
                        </a:spcAft>
                      </a:pPr>
                      <a:r>
                        <a:rPr lang="fr-FR" sz="1600">
                          <a:latin typeface="Calibri"/>
                          <a:ea typeface="Calibri"/>
                          <a:cs typeface="Times New Roman"/>
                        </a:rPr>
                        <a:t>133</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dirty="0">
                          <a:latin typeface="Calibri"/>
                          <a:ea typeface="Calibri"/>
                          <a:cs typeface="Times New Roman"/>
                        </a:rPr>
                        <a:t>Gestion Post récolte</a:t>
                      </a:r>
                    </a:p>
                  </a:txBody>
                  <a:tcPr marL="68580" marR="68580" marT="0" marB="0"/>
                </a:tc>
                <a:tc>
                  <a:txBody>
                    <a:bodyPr/>
                    <a:lstStyle/>
                    <a:p>
                      <a:pPr>
                        <a:lnSpc>
                          <a:spcPct val="115000"/>
                        </a:lnSpc>
                        <a:spcAft>
                          <a:spcPts val="0"/>
                        </a:spcAft>
                      </a:pPr>
                      <a:r>
                        <a:rPr lang="fr-FR" sz="1600">
                          <a:latin typeface="Calibri"/>
                          <a:ea typeface="Calibri"/>
                          <a:cs typeface="Times New Roman"/>
                        </a:rPr>
                        <a:t>4</a:t>
                      </a:r>
                    </a:p>
                  </a:txBody>
                  <a:tcPr marL="68580" marR="68580" marT="0" marB="0"/>
                </a:tc>
                <a:tc>
                  <a:txBody>
                    <a:bodyPr/>
                    <a:lstStyle/>
                    <a:p>
                      <a:pPr>
                        <a:lnSpc>
                          <a:spcPct val="115000"/>
                        </a:lnSpc>
                        <a:spcAft>
                          <a:spcPts val="0"/>
                        </a:spcAft>
                      </a:pPr>
                      <a:r>
                        <a:rPr lang="fr-FR" sz="1600">
                          <a:latin typeface="Calibri"/>
                          <a:ea typeface="Calibri"/>
                          <a:cs typeface="Times New Roman"/>
                        </a:rPr>
                        <a:t>103</a:t>
                      </a:r>
                    </a:p>
                  </a:txBody>
                  <a:tcPr marL="68580" marR="68580" marT="0" marB="0"/>
                </a:tc>
              </a:tr>
              <a:tr h="344201">
                <a:tc rowSpan="4">
                  <a:txBody>
                    <a:bodyPr/>
                    <a:lstStyle/>
                    <a:p>
                      <a:pPr>
                        <a:lnSpc>
                          <a:spcPct val="115000"/>
                        </a:lnSpc>
                        <a:spcAft>
                          <a:spcPts val="0"/>
                        </a:spcAft>
                      </a:pPr>
                      <a:r>
                        <a:rPr lang="fr-FR" sz="1600" dirty="0" err="1">
                          <a:latin typeface="Calibri"/>
                          <a:ea typeface="Calibri"/>
                          <a:cs typeface="Times New Roman"/>
                        </a:rPr>
                        <a:t>Sirakélé</a:t>
                      </a:r>
                      <a:endParaRPr lang="fr-FR" sz="1600" dirty="0">
                        <a:latin typeface="Calibri"/>
                        <a:ea typeface="Calibri"/>
                        <a:cs typeface="Times New Roman"/>
                      </a:endParaRPr>
                    </a:p>
                  </a:txBody>
                  <a:tcPr marL="68580" marR="68580" marT="0" marB="0"/>
                </a:tc>
                <a:tc>
                  <a:txBody>
                    <a:bodyPr/>
                    <a:lstStyle/>
                    <a:p>
                      <a:pPr>
                        <a:lnSpc>
                          <a:spcPct val="115000"/>
                        </a:lnSpc>
                        <a:spcAft>
                          <a:spcPts val="0"/>
                        </a:spcAft>
                      </a:pPr>
                      <a:r>
                        <a:rPr lang="fr-FR" sz="1600" dirty="0">
                          <a:latin typeface="Calibri"/>
                          <a:ea typeface="Calibri"/>
                          <a:cs typeface="Times New Roman"/>
                        </a:rPr>
                        <a:t>Semis</a:t>
                      </a:r>
                    </a:p>
                  </a:txBody>
                  <a:tcPr marL="68580" marR="68580" marT="0" marB="0"/>
                </a:tc>
                <a:tc>
                  <a:txBody>
                    <a:bodyPr/>
                    <a:lstStyle/>
                    <a:p>
                      <a:pPr>
                        <a:lnSpc>
                          <a:spcPct val="115000"/>
                        </a:lnSpc>
                        <a:spcAft>
                          <a:spcPts val="0"/>
                        </a:spcAft>
                      </a:pPr>
                      <a:r>
                        <a:rPr lang="fr-FR" sz="1600">
                          <a:latin typeface="Calibri"/>
                          <a:ea typeface="Calibri"/>
                          <a:cs typeface="Times New Roman"/>
                        </a:rPr>
                        <a:t>6</a:t>
                      </a:r>
                    </a:p>
                  </a:txBody>
                  <a:tcPr marL="68580" marR="68580" marT="0" marB="0"/>
                </a:tc>
                <a:tc>
                  <a:txBody>
                    <a:bodyPr/>
                    <a:lstStyle/>
                    <a:p>
                      <a:pPr>
                        <a:lnSpc>
                          <a:spcPct val="115000"/>
                        </a:lnSpc>
                        <a:spcAft>
                          <a:spcPts val="0"/>
                        </a:spcAft>
                      </a:pPr>
                      <a:r>
                        <a:rPr lang="fr-FR" sz="1600">
                          <a:latin typeface="Calibri"/>
                          <a:ea typeface="Calibri"/>
                          <a:cs typeface="Times New Roman"/>
                        </a:rPr>
                        <a:t>149</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a:latin typeface="Calibri"/>
                          <a:ea typeface="Calibri"/>
                          <a:cs typeface="Times New Roman"/>
                        </a:rPr>
                        <a:t>Sarclages 1 et 2</a:t>
                      </a:r>
                    </a:p>
                  </a:txBody>
                  <a:tcPr marL="68580" marR="68580" marT="0" marB="0"/>
                </a:tc>
                <a:tc>
                  <a:txBody>
                    <a:bodyPr/>
                    <a:lstStyle/>
                    <a:p>
                      <a:pPr>
                        <a:lnSpc>
                          <a:spcPct val="115000"/>
                        </a:lnSpc>
                        <a:spcAft>
                          <a:spcPts val="0"/>
                        </a:spcAft>
                      </a:pPr>
                      <a:r>
                        <a:rPr lang="fr-FR" sz="1600">
                          <a:latin typeface="Calibri"/>
                          <a:ea typeface="Calibri"/>
                          <a:cs typeface="Times New Roman"/>
                        </a:rPr>
                        <a:t>6</a:t>
                      </a:r>
                    </a:p>
                  </a:txBody>
                  <a:tcPr marL="68580" marR="68580" marT="0" marB="0"/>
                </a:tc>
                <a:tc>
                  <a:txBody>
                    <a:bodyPr/>
                    <a:lstStyle/>
                    <a:p>
                      <a:pPr>
                        <a:lnSpc>
                          <a:spcPct val="115000"/>
                        </a:lnSpc>
                        <a:spcAft>
                          <a:spcPts val="0"/>
                        </a:spcAft>
                      </a:pPr>
                      <a:r>
                        <a:rPr lang="fr-FR" sz="1600">
                          <a:latin typeface="Calibri"/>
                          <a:ea typeface="Calibri"/>
                          <a:cs typeface="Times New Roman"/>
                        </a:rPr>
                        <a:t>140</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dirty="0">
                          <a:latin typeface="Calibri"/>
                          <a:ea typeface="Calibri"/>
                          <a:cs typeface="Times New Roman"/>
                        </a:rPr>
                        <a:t>Récolte</a:t>
                      </a:r>
                    </a:p>
                  </a:txBody>
                  <a:tcPr marL="68580" marR="68580" marT="0" marB="0"/>
                </a:tc>
                <a:tc>
                  <a:txBody>
                    <a:bodyPr/>
                    <a:lstStyle/>
                    <a:p>
                      <a:pPr>
                        <a:lnSpc>
                          <a:spcPct val="115000"/>
                        </a:lnSpc>
                        <a:spcAft>
                          <a:spcPts val="0"/>
                        </a:spcAft>
                      </a:pPr>
                      <a:r>
                        <a:rPr lang="fr-FR" sz="1600">
                          <a:latin typeface="Calibri"/>
                          <a:ea typeface="Calibri"/>
                          <a:cs typeface="Times New Roman"/>
                        </a:rPr>
                        <a:t>6</a:t>
                      </a:r>
                    </a:p>
                  </a:txBody>
                  <a:tcPr marL="68580" marR="68580" marT="0" marB="0"/>
                </a:tc>
                <a:tc>
                  <a:txBody>
                    <a:bodyPr/>
                    <a:lstStyle/>
                    <a:p>
                      <a:pPr>
                        <a:lnSpc>
                          <a:spcPct val="115000"/>
                        </a:lnSpc>
                        <a:spcAft>
                          <a:spcPts val="0"/>
                        </a:spcAft>
                      </a:pPr>
                      <a:r>
                        <a:rPr lang="fr-FR" sz="1600">
                          <a:latin typeface="Calibri"/>
                          <a:ea typeface="Calibri"/>
                          <a:cs typeface="Times New Roman"/>
                        </a:rPr>
                        <a:t>124</a:t>
                      </a:r>
                    </a:p>
                  </a:txBody>
                  <a:tcPr marL="68580" marR="68580" marT="0" marB="0"/>
                </a:tc>
              </a:tr>
              <a:tr h="344201">
                <a:tc vMerge="1">
                  <a:txBody>
                    <a:bodyPr/>
                    <a:lstStyle/>
                    <a:p>
                      <a:endParaRPr lang="fr-FR"/>
                    </a:p>
                  </a:txBody>
                  <a:tcPr/>
                </a:tc>
                <a:tc>
                  <a:txBody>
                    <a:bodyPr/>
                    <a:lstStyle/>
                    <a:p>
                      <a:pPr>
                        <a:lnSpc>
                          <a:spcPct val="115000"/>
                        </a:lnSpc>
                        <a:spcAft>
                          <a:spcPts val="0"/>
                        </a:spcAft>
                      </a:pPr>
                      <a:r>
                        <a:rPr lang="fr-FR" sz="1600">
                          <a:latin typeface="Calibri"/>
                          <a:ea typeface="Calibri"/>
                          <a:cs typeface="Times New Roman"/>
                        </a:rPr>
                        <a:t>Gestion Post récolte</a:t>
                      </a:r>
                    </a:p>
                  </a:txBody>
                  <a:tcPr marL="68580" marR="68580" marT="0" marB="0"/>
                </a:tc>
                <a:tc>
                  <a:txBody>
                    <a:bodyPr/>
                    <a:lstStyle/>
                    <a:p>
                      <a:pPr>
                        <a:lnSpc>
                          <a:spcPct val="115000"/>
                        </a:lnSpc>
                        <a:spcAft>
                          <a:spcPts val="0"/>
                        </a:spcAft>
                      </a:pPr>
                      <a:r>
                        <a:rPr lang="fr-FR" sz="1600">
                          <a:latin typeface="Calibri"/>
                          <a:ea typeface="Calibri"/>
                          <a:cs typeface="Times New Roman"/>
                        </a:rPr>
                        <a:t>6</a:t>
                      </a:r>
                    </a:p>
                  </a:txBody>
                  <a:tcPr marL="68580" marR="68580" marT="0" marB="0"/>
                </a:tc>
                <a:tc>
                  <a:txBody>
                    <a:bodyPr/>
                    <a:lstStyle/>
                    <a:p>
                      <a:pPr>
                        <a:lnSpc>
                          <a:spcPct val="115000"/>
                        </a:lnSpc>
                        <a:spcAft>
                          <a:spcPts val="0"/>
                        </a:spcAft>
                      </a:pPr>
                      <a:r>
                        <a:rPr lang="fr-FR" sz="1600">
                          <a:latin typeface="Calibri"/>
                          <a:ea typeface="Calibri"/>
                          <a:cs typeface="Times New Roman"/>
                        </a:rPr>
                        <a:t>108</a:t>
                      </a:r>
                    </a:p>
                  </a:txBody>
                  <a:tcPr marL="68580" marR="68580" marT="0" marB="0"/>
                </a:tc>
              </a:tr>
              <a:tr h="344201">
                <a:tc>
                  <a:txBody>
                    <a:bodyPr/>
                    <a:lstStyle/>
                    <a:p>
                      <a:pPr>
                        <a:lnSpc>
                          <a:spcPct val="115000"/>
                        </a:lnSpc>
                        <a:spcAft>
                          <a:spcPts val="0"/>
                        </a:spcAft>
                      </a:pPr>
                      <a:r>
                        <a:rPr lang="fr-FR" sz="1600">
                          <a:latin typeface="Calibri"/>
                          <a:ea typeface="Calibri"/>
                          <a:cs typeface="Times New Roman"/>
                        </a:rPr>
                        <a:t>Total </a:t>
                      </a:r>
                    </a:p>
                  </a:txBody>
                  <a:tcPr marL="68580" marR="68580" marT="0" marB="0"/>
                </a:tc>
                <a:tc>
                  <a:txBody>
                    <a:bodyPr/>
                    <a:lstStyle/>
                    <a:p>
                      <a:pPr>
                        <a:lnSpc>
                          <a:spcPct val="115000"/>
                        </a:lnSpc>
                        <a:spcAft>
                          <a:spcPts val="0"/>
                        </a:spcAft>
                      </a:pPr>
                      <a:endParaRPr lang="fr-FR" sz="1600" dirty="0">
                        <a:latin typeface="Calibri"/>
                        <a:ea typeface="Calibri"/>
                        <a:cs typeface="Times New Roman"/>
                      </a:endParaRPr>
                    </a:p>
                  </a:txBody>
                  <a:tcPr marL="68580" marR="68580" marT="0" marB="0"/>
                </a:tc>
                <a:tc>
                  <a:txBody>
                    <a:bodyPr/>
                    <a:lstStyle/>
                    <a:p>
                      <a:pPr>
                        <a:lnSpc>
                          <a:spcPct val="115000"/>
                        </a:lnSpc>
                        <a:spcAft>
                          <a:spcPts val="0"/>
                        </a:spcAft>
                      </a:pPr>
                      <a:r>
                        <a:rPr lang="fr-FR" sz="1600">
                          <a:latin typeface="Calibri"/>
                          <a:ea typeface="Calibri"/>
                          <a:cs typeface="Times New Roman"/>
                        </a:rPr>
                        <a:t>43</a:t>
                      </a:r>
                    </a:p>
                  </a:txBody>
                  <a:tcPr marL="68580" marR="68580" marT="0" marB="0"/>
                </a:tc>
                <a:tc>
                  <a:txBody>
                    <a:bodyPr/>
                    <a:lstStyle/>
                    <a:p>
                      <a:pPr>
                        <a:lnSpc>
                          <a:spcPct val="115000"/>
                        </a:lnSpc>
                        <a:spcAft>
                          <a:spcPts val="0"/>
                        </a:spcAft>
                      </a:pPr>
                      <a:r>
                        <a:rPr lang="fr-FR" sz="1600" dirty="0">
                          <a:latin typeface="Calibri"/>
                          <a:ea typeface="Calibri"/>
                          <a:cs typeface="Times New Roman"/>
                        </a:rPr>
                        <a:t>963</a:t>
                      </a:r>
                    </a:p>
                  </a:txBody>
                  <a:tcPr marL="68580" marR="68580" marT="0" marB="0"/>
                </a:tc>
              </a:tr>
            </a:tbl>
          </a:graphicData>
        </a:graphic>
      </p:graphicFrame>
      <p:grpSp>
        <p:nvGrpSpPr>
          <p:cNvPr id="5" name="Groupe 4"/>
          <p:cNvGrpSpPr/>
          <p:nvPr/>
        </p:nvGrpSpPr>
        <p:grpSpPr>
          <a:xfrm>
            <a:off x="33792" y="5929330"/>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28604"/>
            <a:ext cx="8183880" cy="660098"/>
          </a:xfrm>
        </p:spPr>
        <p:txBody>
          <a:bodyPr>
            <a:normAutofit/>
          </a:bodyPr>
          <a:lstStyle/>
          <a:p>
            <a:r>
              <a:rPr lang="fr-FR" dirty="0" smtClean="0"/>
              <a:t>2  NIEBE :</a:t>
            </a:r>
            <a:endParaRPr lang="fr-FR" dirty="0"/>
          </a:p>
        </p:txBody>
      </p:sp>
      <p:sp>
        <p:nvSpPr>
          <p:cNvPr id="3" name="Espace réservé du contenu 2"/>
          <p:cNvSpPr>
            <a:spLocks noGrp="1"/>
          </p:cNvSpPr>
          <p:nvPr>
            <p:ph idx="1"/>
          </p:nvPr>
        </p:nvSpPr>
        <p:spPr>
          <a:xfrm>
            <a:off x="500034" y="1214422"/>
            <a:ext cx="8183880" cy="4429156"/>
          </a:xfrm>
        </p:spPr>
        <p:txBody>
          <a:bodyPr>
            <a:normAutofit/>
          </a:bodyPr>
          <a:lstStyle/>
          <a:p>
            <a:pPr algn="just">
              <a:buNone/>
            </a:pPr>
            <a:r>
              <a:rPr lang="fr-FR" dirty="0" smtClean="0"/>
              <a:t>L’installation de l’essai niébé avait pour </a:t>
            </a:r>
          </a:p>
          <a:p>
            <a:pPr algn="just">
              <a:buNone/>
            </a:pPr>
            <a:r>
              <a:rPr lang="fr-FR" dirty="0" smtClean="0"/>
              <a:t>objectif la comparaison des variétés </a:t>
            </a:r>
          </a:p>
          <a:p>
            <a:pPr algn="just">
              <a:buNone/>
            </a:pPr>
            <a:r>
              <a:rPr lang="fr-FR" dirty="0" smtClean="0"/>
              <a:t>améliorées et la variété locale en pratique </a:t>
            </a:r>
          </a:p>
          <a:p>
            <a:pPr algn="just">
              <a:buNone/>
            </a:pPr>
            <a:r>
              <a:rPr lang="fr-FR" dirty="0" smtClean="0"/>
              <a:t>paysanne et pratique améliorée en vue de </a:t>
            </a:r>
          </a:p>
          <a:p>
            <a:pPr algn="just">
              <a:buNone/>
            </a:pPr>
            <a:r>
              <a:rPr lang="fr-FR" dirty="0" smtClean="0"/>
              <a:t>permettre aux producteurs de faire leur </a:t>
            </a:r>
          </a:p>
          <a:p>
            <a:pPr algn="just">
              <a:buNone/>
            </a:pPr>
            <a:r>
              <a:rPr lang="fr-FR" dirty="0" smtClean="0"/>
              <a:t>propre choix en fonction des préférences </a:t>
            </a:r>
          </a:p>
          <a:p>
            <a:pPr algn="just">
              <a:buNone/>
            </a:pPr>
            <a:r>
              <a:rPr lang="fr-FR" dirty="0" smtClean="0"/>
              <a:t>par rapport aux caractéristiques. Les </a:t>
            </a:r>
          </a:p>
          <a:p>
            <a:pPr algn="just">
              <a:buNone/>
            </a:pPr>
            <a:r>
              <a:rPr lang="fr-FR" dirty="0" smtClean="0"/>
              <a:t>activités à ce niveau sont les suivantes :</a:t>
            </a:r>
          </a:p>
          <a:p>
            <a:pPr algn="just">
              <a:buNone/>
            </a:pPr>
            <a:endParaRPr lang="fr-FR" dirty="0"/>
          </a:p>
        </p:txBody>
      </p:sp>
      <p:grpSp>
        <p:nvGrpSpPr>
          <p:cNvPr id="4" name="Groupe 3"/>
          <p:cNvGrpSpPr/>
          <p:nvPr/>
        </p:nvGrpSpPr>
        <p:grpSpPr>
          <a:xfrm>
            <a:off x="142844" y="5857892"/>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28604"/>
            <a:ext cx="8183880" cy="428628"/>
          </a:xfrm>
        </p:spPr>
        <p:txBody>
          <a:bodyPr>
            <a:normAutofit fontScale="90000"/>
          </a:bodyPr>
          <a:lstStyle/>
          <a:p>
            <a:pPr lvl="0">
              <a:buFont typeface="Wingdings" pitchFamily="2" charset="2"/>
              <a:buChar char="Ø"/>
            </a:pPr>
            <a:r>
              <a:rPr lang="fr-FR" sz="2400" dirty="0" smtClean="0"/>
              <a:t>Préparation  du sol et installation de l’essai :</a:t>
            </a:r>
            <a:endParaRPr lang="fr-FR" sz="2400" dirty="0"/>
          </a:p>
        </p:txBody>
      </p:sp>
      <p:sp>
        <p:nvSpPr>
          <p:cNvPr id="3" name="Espace réservé du contenu 2"/>
          <p:cNvSpPr>
            <a:spLocks noGrp="1"/>
          </p:cNvSpPr>
          <p:nvPr>
            <p:ph idx="1"/>
          </p:nvPr>
        </p:nvSpPr>
        <p:spPr>
          <a:xfrm>
            <a:off x="500034" y="928670"/>
            <a:ext cx="8183880" cy="4973770"/>
          </a:xfrm>
        </p:spPr>
        <p:txBody>
          <a:bodyPr>
            <a:normAutofit lnSpcReduction="10000"/>
          </a:bodyPr>
          <a:lstStyle/>
          <a:p>
            <a:pPr>
              <a:buNone/>
            </a:pPr>
            <a:r>
              <a:rPr lang="fr-FR" dirty="0" smtClean="0"/>
              <a:t>Le champ école était de </a:t>
            </a:r>
            <a:r>
              <a:rPr lang="fr-FR" dirty="0" smtClean="0"/>
              <a:t>34 </a:t>
            </a:r>
            <a:r>
              <a:rPr lang="fr-FR" dirty="0" smtClean="0"/>
              <a:t>lignes avec 19 </a:t>
            </a:r>
          </a:p>
          <a:p>
            <a:pPr>
              <a:buNone/>
            </a:pPr>
            <a:r>
              <a:rPr lang="fr-FR" dirty="0" smtClean="0"/>
              <a:t>m de </a:t>
            </a:r>
            <a:r>
              <a:rPr lang="fr-FR" dirty="0" smtClean="0"/>
              <a:t>long à </a:t>
            </a:r>
            <a:r>
              <a:rPr lang="fr-FR" dirty="0" err="1" smtClean="0"/>
              <a:t>Sirakele</a:t>
            </a:r>
            <a:r>
              <a:rPr lang="fr-FR" dirty="0" smtClean="0"/>
              <a:t> </a:t>
            </a:r>
            <a:endParaRPr lang="fr-FR" dirty="0" smtClean="0"/>
          </a:p>
          <a:p>
            <a:pPr>
              <a:buNone/>
            </a:pPr>
            <a:r>
              <a:rPr lang="fr-FR" dirty="0" smtClean="0"/>
              <a:t>avec 5 variétés dont 4 améliorées plus une </a:t>
            </a:r>
          </a:p>
          <a:p>
            <a:pPr>
              <a:buNone/>
            </a:pPr>
            <a:r>
              <a:rPr lang="fr-FR" dirty="0" smtClean="0"/>
              <a:t>locale pour </a:t>
            </a:r>
            <a:r>
              <a:rPr lang="fr-FR" dirty="0" err="1" smtClean="0"/>
              <a:t>Sirakele</a:t>
            </a:r>
            <a:r>
              <a:rPr lang="fr-FR" dirty="0" smtClean="0"/>
              <a:t> </a:t>
            </a:r>
            <a:r>
              <a:rPr lang="fr-FR" dirty="0" smtClean="0"/>
              <a:t>; </a:t>
            </a:r>
            <a:r>
              <a:rPr lang="fr-FR" dirty="0" smtClean="0"/>
              <a:t>pour </a:t>
            </a:r>
            <a:r>
              <a:rPr lang="fr-FR" dirty="0" err="1" smtClean="0"/>
              <a:t>Mpessoba</a:t>
            </a:r>
            <a:r>
              <a:rPr lang="fr-FR" dirty="0" smtClean="0"/>
              <a:t> 20  lignes avec 3 variétés. </a:t>
            </a:r>
            <a:endParaRPr lang="fr-FR" dirty="0" smtClean="0"/>
          </a:p>
          <a:p>
            <a:pPr>
              <a:buNone/>
            </a:pPr>
            <a:r>
              <a:rPr lang="fr-FR" dirty="0" smtClean="0"/>
              <a:t> </a:t>
            </a:r>
            <a:r>
              <a:rPr lang="fr-FR" dirty="0" smtClean="0"/>
              <a:t>Chaque variété était sur une </a:t>
            </a:r>
            <a:r>
              <a:rPr lang="fr-FR" dirty="0" smtClean="0"/>
              <a:t>parcelle </a:t>
            </a:r>
            <a:r>
              <a:rPr lang="fr-FR" dirty="0" smtClean="0"/>
              <a:t>de 6 lignes de longueur 4m. Elles </a:t>
            </a:r>
            <a:r>
              <a:rPr lang="fr-FR" dirty="0" smtClean="0"/>
              <a:t>étaient</a:t>
            </a:r>
            <a:r>
              <a:rPr lang="fr-FR" dirty="0" smtClean="0"/>
              <a:t> : </a:t>
            </a:r>
            <a:r>
              <a:rPr lang="fr-FR" dirty="0" err="1" smtClean="0"/>
              <a:t>korobalen</a:t>
            </a:r>
            <a:r>
              <a:rPr lang="fr-FR" dirty="0" smtClean="0"/>
              <a:t>, Maradi locale, </a:t>
            </a:r>
            <a:r>
              <a:rPr lang="fr-FR" dirty="0" err="1" smtClean="0"/>
              <a:t>Sangaranka</a:t>
            </a:r>
            <a:r>
              <a:rPr lang="fr-FR" dirty="0" smtClean="0"/>
              <a:t>, </a:t>
            </a:r>
            <a:r>
              <a:rPr lang="fr-FR" dirty="0" err="1" smtClean="0"/>
              <a:t>wilibali</a:t>
            </a:r>
            <a:r>
              <a:rPr lang="fr-FR" dirty="0" smtClean="0"/>
              <a:t> et la locale.</a:t>
            </a:r>
          </a:p>
          <a:p>
            <a:pPr>
              <a:buNone/>
            </a:pPr>
            <a:r>
              <a:rPr lang="fr-FR" dirty="0" smtClean="0"/>
              <a:t>Le même dispositif a été répété au niveau </a:t>
            </a:r>
          </a:p>
          <a:p>
            <a:pPr>
              <a:buNone/>
            </a:pPr>
            <a:r>
              <a:rPr lang="fr-FR" dirty="0" smtClean="0"/>
              <a:t>des différents quartiers des deux villages</a:t>
            </a:r>
          </a:p>
          <a:p>
            <a:pPr>
              <a:buNone/>
            </a:pPr>
            <a:endParaRPr lang="fr-FR" dirty="0"/>
          </a:p>
        </p:txBody>
      </p:sp>
      <p:grpSp>
        <p:nvGrpSpPr>
          <p:cNvPr id="4" name="Groupe 3"/>
          <p:cNvGrpSpPr/>
          <p:nvPr/>
        </p:nvGrpSpPr>
        <p:grpSpPr>
          <a:xfrm>
            <a:off x="248106" y="5715040"/>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113226"/>
          </a:xfrm>
        </p:spPr>
        <p:txBody>
          <a:bodyPr/>
          <a:lstStyle/>
          <a:p>
            <a:pPr lvl="0"/>
            <a:r>
              <a:rPr lang="fr-FR" b="1" dirty="0" smtClean="0"/>
              <a:t>Les activités de formation ont porté sur : </a:t>
            </a:r>
          </a:p>
          <a:p>
            <a:pPr lvl="0">
              <a:buNone/>
            </a:pPr>
            <a:endParaRPr lang="fr-FR" dirty="0" smtClean="0"/>
          </a:p>
          <a:p>
            <a:pPr algn="just">
              <a:buNone/>
            </a:pPr>
            <a:r>
              <a:rPr lang="fr-FR" b="1" dirty="0" smtClean="0"/>
              <a:t>-Le </a:t>
            </a:r>
            <a:r>
              <a:rPr lang="fr-FR" b="1" dirty="0" smtClean="0"/>
              <a:t>semis :</a:t>
            </a:r>
            <a:r>
              <a:rPr lang="fr-FR" dirty="0" smtClean="0"/>
              <a:t> il a été effectué à la dimension de 0,60/0,40 </a:t>
            </a:r>
            <a:r>
              <a:rPr lang="fr-FR" dirty="0" smtClean="0"/>
              <a:t>m</a:t>
            </a:r>
            <a:r>
              <a:rPr lang="fr-FR" dirty="0" smtClean="0"/>
              <a:t>.</a:t>
            </a:r>
            <a:r>
              <a:rPr lang="fr-FR" dirty="0" smtClean="0"/>
              <a:t>  </a:t>
            </a:r>
            <a:endParaRPr lang="fr-FR" dirty="0" smtClean="0"/>
          </a:p>
          <a:p>
            <a:pPr algn="just">
              <a:buNone/>
            </a:pPr>
            <a:r>
              <a:rPr lang="fr-FR" b="1" dirty="0" smtClean="0"/>
              <a:t>-Les sarclages  1 et 2 :</a:t>
            </a:r>
            <a:r>
              <a:rPr lang="fr-FR" dirty="0" smtClean="0"/>
              <a:t> le 1</a:t>
            </a:r>
            <a:r>
              <a:rPr lang="fr-FR" baseline="30000" dirty="0" smtClean="0"/>
              <a:t>er</a:t>
            </a:r>
            <a:r>
              <a:rPr lang="fr-FR" dirty="0" smtClean="0"/>
              <a:t> a été réalisé 15 jours après le semis, le second 15 jours après le 1</a:t>
            </a:r>
            <a:r>
              <a:rPr lang="fr-FR" baseline="30000" dirty="0" smtClean="0"/>
              <a:t>er</a:t>
            </a:r>
            <a:r>
              <a:rPr lang="fr-FR" dirty="0" smtClean="0"/>
              <a:t> .</a:t>
            </a:r>
          </a:p>
          <a:p>
            <a:pPr>
              <a:buNone/>
            </a:pPr>
            <a:endParaRPr lang="fr-FR" dirty="0"/>
          </a:p>
        </p:txBody>
      </p:sp>
      <p:grpSp>
        <p:nvGrpSpPr>
          <p:cNvPr id="4" name="Groupe 3"/>
          <p:cNvGrpSpPr/>
          <p:nvPr/>
        </p:nvGrpSpPr>
        <p:grpSpPr>
          <a:xfrm>
            <a:off x="390982" y="5572164"/>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F:\IMG_0162.JPG"/>
          <p:cNvPicPr/>
          <p:nvPr/>
        </p:nvPicPr>
        <p:blipFill>
          <a:blip r:embed="rId2" cstate="print"/>
          <a:srcRect/>
          <a:stretch>
            <a:fillRect/>
          </a:stretch>
        </p:blipFill>
        <p:spPr bwMode="auto">
          <a:xfrm>
            <a:off x="1357290" y="1081054"/>
            <a:ext cx="6500858" cy="3705268"/>
          </a:xfrm>
          <a:prstGeom prst="rect">
            <a:avLst/>
          </a:prstGeom>
          <a:noFill/>
          <a:ln w="9525">
            <a:noFill/>
            <a:miter lim="800000"/>
            <a:headEnd/>
            <a:tailEnd/>
          </a:ln>
        </p:spPr>
      </p:pic>
      <p:sp>
        <p:nvSpPr>
          <p:cNvPr id="2049" name="Rectangle 1"/>
          <p:cNvSpPr>
            <a:spLocks noChangeArrowheads="1"/>
          </p:cNvSpPr>
          <p:nvPr/>
        </p:nvSpPr>
        <p:spPr bwMode="auto">
          <a:xfrm>
            <a:off x="2000232" y="4917056"/>
            <a:ext cx="616072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BE"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L’image de</a:t>
            </a:r>
            <a:r>
              <a:rPr kumimoji="0" lang="fr-BE" b="1" i="0" u="none" strike="noStrike" cap="none" normalizeH="0" dirty="0" smtClean="0">
                <a:ln>
                  <a:noFill/>
                </a:ln>
                <a:solidFill>
                  <a:schemeClr val="tx1"/>
                </a:solidFill>
                <a:effectLst/>
                <a:latin typeface="Arial" pitchFamily="34" charset="0"/>
                <a:ea typeface="Calibri" pitchFamily="34" charset="0"/>
                <a:cs typeface="Times New Roman" pitchFamily="18" charset="0"/>
              </a:rPr>
              <a:t> s</a:t>
            </a:r>
            <a:r>
              <a:rPr kumimoji="0" lang="fr-BE"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arclage  du champ</a:t>
            </a:r>
            <a:r>
              <a:rPr kumimoji="0" lang="fr-BE" b="1"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kumimoji="0" lang="fr-BE"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école niébé de </a:t>
            </a:r>
            <a:r>
              <a:rPr kumimoji="0" lang="fr-BE" b="1"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Sirakelé</a:t>
            </a:r>
            <a:endParaRPr kumimoji="0" lang="fr-BE" sz="4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7" name="Groupe 6"/>
          <p:cNvGrpSpPr/>
          <p:nvPr/>
        </p:nvGrpSpPr>
        <p:grpSpPr>
          <a:xfrm>
            <a:off x="390982" y="5572164"/>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3"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470416"/>
          </a:xfrm>
        </p:spPr>
        <p:txBody>
          <a:bodyPr>
            <a:normAutofit fontScale="85000" lnSpcReduction="20000"/>
          </a:bodyPr>
          <a:lstStyle/>
          <a:p>
            <a:pPr>
              <a:buNone/>
            </a:pPr>
            <a:r>
              <a:rPr lang="fr-FR" dirty="0" smtClean="0"/>
              <a:t>- Le </a:t>
            </a:r>
            <a:r>
              <a:rPr lang="fr-FR" b="1" dirty="0" smtClean="0"/>
              <a:t>Traitement</a:t>
            </a:r>
            <a:r>
              <a:rPr lang="fr-FR" dirty="0" smtClean="0"/>
              <a:t> </a:t>
            </a:r>
            <a:r>
              <a:rPr lang="fr-FR" dirty="0" smtClean="0"/>
              <a:t>du niébé avec le produit bio</a:t>
            </a:r>
          </a:p>
          <a:p>
            <a:pPr>
              <a:buNone/>
            </a:pPr>
            <a:r>
              <a:rPr lang="fr-FR" dirty="0" smtClean="0"/>
              <a:t>Le produit bio était à base de nem dont les feuilles </a:t>
            </a:r>
          </a:p>
          <a:p>
            <a:pPr>
              <a:buNone/>
            </a:pPr>
            <a:r>
              <a:rPr lang="fr-FR" dirty="0" smtClean="0"/>
              <a:t>étaient broyées au préalable avec les doses </a:t>
            </a:r>
          </a:p>
          <a:p>
            <a:pPr>
              <a:buNone/>
            </a:pPr>
            <a:r>
              <a:rPr lang="fr-FR" dirty="0" smtClean="0"/>
              <a:t>suivantes : 15 kg de feuilles plus 100g de savon </a:t>
            </a:r>
          </a:p>
          <a:p>
            <a:pPr>
              <a:buNone/>
            </a:pPr>
            <a:r>
              <a:rPr lang="fr-FR" dirty="0" smtClean="0"/>
              <a:t>ajoutés à 10 litre d’eau, le tout dans un bidon bien </a:t>
            </a:r>
          </a:p>
          <a:p>
            <a:pPr>
              <a:buNone/>
            </a:pPr>
            <a:r>
              <a:rPr lang="fr-FR" dirty="0" smtClean="0"/>
              <a:t>fermé pendant 8 à 12 heures. Cette dose permet </a:t>
            </a:r>
          </a:p>
          <a:p>
            <a:pPr>
              <a:buNone/>
            </a:pPr>
            <a:r>
              <a:rPr lang="fr-FR" dirty="0" smtClean="0"/>
              <a:t>de traiter 1ha avec un intervalle d’une semaine </a:t>
            </a:r>
          </a:p>
          <a:p>
            <a:pPr>
              <a:buNone/>
            </a:pPr>
            <a:r>
              <a:rPr lang="fr-FR" dirty="0" smtClean="0"/>
              <a:t>entre deux traitements.</a:t>
            </a:r>
          </a:p>
          <a:p>
            <a:pPr>
              <a:buNone/>
            </a:pPr>
            <a:r>
              <a:rPr lang="fr-FR" b="1" dirty="0" smtClean="0"/>
              <a:t>-</a:t>
            </a:r>
            <a:r>
              <a:rPr lang="fr-FR" b="1" dirty="0" smtClean="0"/>
              <a:t>Le </a:t>
            </a:r>
            <a:r>
              <a:rPr lang="fr-FR" b="1" dirty="0" smtClean="0"/>
              <a:t>Récolte :</a:t>
            </a:r>
            <a:r>
              <a:rPr lang="fr-FR" dirty="0" smtClean="0"/>
              <a:t> La maturité a été évaluée en </a:t>
            </a:r>
          </a:p>
          <a:p>
            <a:pPr>
              <a:buNone/>
            </a:pPr>
            <a:r>
              <a:rPr lang="fr-FR" dirty="0" smtClean="0"/>
              <a:t>conformité avec le cycle.</a:t>
            </a:r>
          </a:p>
          <a:p>
            <a:pPr>
              <a:buNone/>
            </a:pPr>
            <a:r>
              <a:rPr lang="fr-FR" dirty="0" smtClean="0"/>
              <a:t>La maturité est atteinte lorsque les gousses </a:t>
            </a:r>
          </a:p>
          <a:p>
            <a:pPr>
              <a:buNone/>
            </a:pPr>
            <a:r>
              <a:rPr lang="fr-FR" dirty="0" smtClean="0"/>
              <a:t>commencent à perdre la chlorophylle et suivant la </a:t>
            </a:r>
          </a:p>
          <a:p>
            <a:pPr>
              <a:buNone/>
            </a:pPr>
            <a:r>
              <a:rPr lang="fr-FR" dirty="0" smtClean="0"/>
              <a:t>durée du cycle des différentes variétés. </a:t>
            </a:r>
          </a:p>
          <a:p>
            <a:pPr>
              <a:buNone/>
            </a:pPr>
            <a:r>
              <a:rPr lang="fr-FR" dirty="0" smtClean="0"/>
              <a:t>Le tableau ci-dessous  fait ressortir  le  nombre </a:t>
            </a:r>
          </a:p>
          <a:p>
            <a:pPr>
              <a:buNone/>
            </a:pPr>
            <a:r>
              <a:rPr lang="fr-FR" dirty="0" smtClean="0"/>
              <a:t>des  participants  pour ces opérations</a:t>
            </a:r>
            <a:endParaRPr lang="fr-FR" dirty="0"/>
          </a:p>
        </p:txBody>
      </p:sp>
      <p:grpSp>
        <p:nvGrpSpPr>
          <p:cNvPr id="4" name="Groupe 3"/>
          <p:cNvGrpSpPr/>
          <p:nvPr/>
        </p:nvGrpSpPr>
        <p:grpSpPr>
          <a:xfrm>
            <a:off x="357158" y="5715016"/>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503238" y="1285859"/>
          <a:ext cx="8355044" cy="4643480"/>
        </p:xfrm>
        <a:graphic>
          <a:graphicData uri="http://schemas.openxmlformats.org/drawingml/2006/table">
            <a:tbl>
              <a:tblPr firstRow="1" bandRow="1">
                <a:tableStyleId>{5940675A-B579-460E-94D1-54222C63F5DA}</a:tableStyleId>
              </a:tblPr>
              <a:tblGrid>
                <a:gridCol w="2088761"/>
                <a:gridCol w="2088761"/>
                <a:gridCol w="2088761"/>
                <a:gridCol w="2088761"/>
              </a:tblGrid>
              <a:tr h="464348">
                <a:tc rowSpan="2">
                  <a:txBody>
                    <a:bodyPr/>
                    <a:lstStyle/>
                    <a:p>
                      <a:pPr>
                        <a:lnSpc>
                          <a:spcPct val="115000"/>
                        </a:lnSpc>
                        <a:spcAft>
                          <a:spcPts val="0"/>
                        </a:spcAft>
                      </a:pPr>
                      <a:r>
                        <a:rPr lang="fr-FR" sz="1600" b="1" dirty="0">
                          <a:latin typeface="Calibri"/>
                          <a:ea typeface="Calibri"/>
                          <a:cs typeface="Times New Roman"/>
                        </a:rPr>
                        <a:t>Villages</a:t>
                      </a:r>
                    </a:p>
                  </a:txBody>
                  <a:tcPr marL="68580" marR="68580" marT="0" marB="0"/>
                </a:tc>
                <a:tc rowSpan="2">
                  <a:txBody>
                    <a:bodyPr/>
                    <a:lstStyle/>
                    <a:p>
                      <a:pPr>
                        <a:lnSpc>
                          <a:spcPct val="115000"/>
                        </a:lnSpc>
                        <a:spcAft>
                          <a:spcPts val="0"/>
                        </a:spcAft>
                      </a:pPr>
                      <a:r>
                        <a:rPr lang="fr-FR" sz="1600" b="1" dirty="0">
                          <a:latin typeface="Calibri"/>
                          <a:ea typeface="Calibri"/>
                          <a:cs typeface="Times New Roman"/>
                        </a:rPr>
                        <a:t>Opérations</a:t>
                      </a:r>
                    </a:p>
                  </a:txBody>
                  <a:tcPr marL="68580" marR="68580" marT="0" marB="0"/>
                </a:tc>
                <a:tc gridSpan="2">
                  <a:txBody>
                    <a:bodyPr/>
                    <a:lstStyle/>
                    <a:p>
                      <a:pPr algn="ctr">
                        <a:lnSpc>
                          <a:spcPct val="115000"/>
                        </a:lnSpc>
                        <a:spcAft>
                          <a:spcPts val="0"/>
                        </a:spcAft>
                      </a:pPr>
                      <a:r>
                        <a:rPr lang="fr-FR" sz="1600" b="1">
                          <a:latin typeface="Calibri"/>
                          <a:ea typeface="Calibri"/>
                          <a:cs typeface="Times New Roman"/>
                        </a:rPr>
                        <a:t>Participation</a:t>
                      </a:r>
                    </a:p>
                  </a:txBody>
                  <a:tcPr marL="68580" marR="68580" marT="0" marB="0"/>
                </a:tc>
                <a:tc hMerge="1">
                  <a:txBody>
                    <a:bodyPr/>
                    <a:lstStyle/>
                    <a:p>
                      <a:endParaRPr lang="fr-FR"/>
                    </a:p>
                  </a:txBody>
                  <a:tcPr/>
                </a:tc>
              </a:tr>
              <a:tr h="464348">
                <a:tc vMerge="1">
                  <a:txBody>
                    <a:bodyPr/>
                    <a:lstStyle/>
                    <a:p>
                      <a:endParaRPr lang="fr-FR"/>
                    </a:p>
                  </a:txBody>
                  <a:tcPr/>
                </a:tc>
                <a:tc vMerge="1">
                  <a:txBody>
                    <a:bodyPr/>
                    <a:lstStyle/>
                    <a:p>
                      <a:endParaRPr lang="fr-FR"/>
                    </a:p>
                  </a:txBody>
                  <a:tcPr/>
                </a:tc>
                <a:tc>
                  <a:txBody>
                    <a:bodyPr/>
                    <a:lstStyle/>
                    <a:p>
                      <a:pPr>
                        <a:lnSpc>
                          <a:spcPct val="115000"/>
                        </a:lnSpc>
                        <a:spcAft>
                          <a:spcPts val="0"/>
                        </a:spcAft>
                      </a:pPr>
                      <a:r>
                        <a:rPr lang="fr-FR" sz="1600" b="1" dirty="0">
                          <a:latin typeface="Calibri"/>
                          <a:ea typeface="Calibri"/>
                          <a:cs typeface="Times New Roman"/>
                        </a:rPr>
                        <a:t>Hommes</a:t>
                      </a:r>
                    </a:p>
                  </a:txBody>
                  <a:tcPr marL="68580" marR="68580" marT="0" marB="0"/>
                </a:tc>
                <a:tc>
                  <a:txBody>
                    <a:bodyPr/>
                    <a:lstStyle/>
                    <a:p>
                      <a:pPr>
                        <a:lnSpc>
                          <a:spcPct val="115000"/>
                        </a:lnSpc>
                        <a:spcAft>
                          <a:spcPts val="0"/>
                        </a:spcAft>
                      </a:pPr>
                      <a:r>
                        <a:rPr lang="fr-FR" sz="1600" b="1" dirty="0">
                          <a:latin typeface="Calibri"/>
                          <a:ea typeface="Calibri"/>
                          <a:cs typeface="Times New Roman"/>
                        </a:rPr>
                        <a:t>Femmes</a:t>
                      </a:r>
                    </a:p>
                  </a:txBody>
                  <a:tcPr marL="68580" marR="68580" marT="0" marB="0"/>
                </a:tc>
              </a:tr>
              <a:tr h="464348">
                <a:tc rowSpan="4">
                  <a:txBody>
                    <a:bodyPr/>
                    <a:lstStyle/>
                    <a:p>
                      <a:pPr>
                        <a:lnSpc>
                          <a:spcPct val="115000"/>
                        </a:lnSpc>
                        <a:spcAft>
                          <a:spcPts val="0"/>
                        </a:spcAft>
                      </a:pPr>
                      <a:r>
                        <a:rPr lang="fr-FR" sz="1400" b="1" dirty="0" err="1">
                          <a:latin typeface="Calibri"/>
                          <a:ea typeface="Calibri"/>
                          <a:cs typeface="Times New Roman"/>
                        </a:rPr>
                        <a:t>Mpessoba</a:t>
                      </a:r>
                      <a:endParaRPr lang="fr-FR" sz="1400" b="1" dirty="0">
                        <a:latin typeface="Calibri"/>
                        <a:ea typeface="Calibri"/>
                        <a:cs typeface="Times New Roman"/>
                      </a:endParaRPr>
                    </a:p>
                  </a:txBody>
                  <a:tcPr marL="68580" marR="68580" marT="0" marB="0"/>
                </a:tc>
                <a:tc>
                  <a:txBody>
                    <a:bodyPr/>
                    <a:lstStyle/>
                    <a:p>
                      <a:pPr>
                        <a:lnSpc>
                          <a:spcPct val="115000"/>
                        </a:lnSpc>
                        <a:spcAft>
                          <a:spcPts val="0"/>
                        </a:spcAft>
                      </a:pPr>
                      <a:r>
                        <a:rPr lang="fr-FR" sz="1400" b="1">
                          <a:latin typeface="Calibri"/>
                          <a:ea typeface="Calibri"/>
                          <a:cs typeface="Times New Roman"/>
                        </a:rPr>
                        <a:t>Semis</a:t>
                      </a:r>
                    </a:p>
                  </a:txBody>
                  <a:tcPr marL="68580" marR="68580" marT="0" marB="0"/>
                </a:tc>
                <a:tc>
                  <a:txBody>
                    <a:bodyPr/>
                    <a:lstStyle/>
                    <a:p>
                      <a:pPr>
                        <a:lnSpc>
                          <a:spcPct val="115000"/>
                        </a:lnSpc>
                        <a:spcAft>
                          <a:spcPts val="0"/>
                        </a:spcAft>
                      </a:pPr>
                      <a:r>
                        <a:rPr lang="fr-FR" sz="1400" b="1" dirty="0">
                          <a:latin typeface="Calibri"/>
                          <a:ea typeface="Calibri"/>
                          <a:cs typeface="Times New Roman"/>
                        </a:rPr>
                        <a:t>5</a:t>
                      </a:r>
                    </a:p>
                  </a:txBody>
                  <a:tcPr marL="68580" marR="68580" marT="0" marB="0"/>
                </a:tc>
                <a:tc>
                  <a:txBody>
                    <a:bodyPr/>
                    <a:lstStyle/>
                    <a:p>
                      <a:pPr>
                        <a:lnSpc>
                          <a:spcPct val="115000"/>
                        </a:lnSpc>
                        <a:spcAft>
                          <a:spcPts val="0"/>
                        </a:spcAft>
                      </a:pPr>
                      <a:r>
                        <a:rPr lang="fr-FR" sz="1400" b="1">
                          <a:latin typeface="Calibri"/>
                          <a:ea typeface="Calibri"/>
                          <a:cs typeface="Times New Roman"/>
                        </a:rPr>
                        <a:t>106</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dirty="0">
                          <a:latin typeface="Calibri"/>
                          <a:ea typeface="Calibri"/>
                          <a:cs typeface="Times New Roman"/>
                        </a:rPr>
                        <a:t>Sarclages 1 et 2</a:t>
                      </a:r>
                    </a:p>
                  </a:txBody>
                  <a:tcPr marL="68580" marR="68580" marT="0" marB="0"/>
                </a:tc>
                <a:tc>
                  <a:txBody>
                    <a:bodyPr/>
                    <a:lstStyle/>
                    <a:p>
                      <a:pPr>
                        <a:lnSpc>
                          <a:spcPct val="115000"/>
                        </a:lnSpc>
                        <a:spcAft>
                          <a:spcPts val="0"/>
                        </a:spcAft>
                      </a:pPr>
                      <a:r>
                        <a:rPr lang="fr-FR" sz="1400" b="1" dirty="0">
                          <a:latin typeface="Calibri"/>
                          <a:ea typeface="Calibri"/>
                          <a:cs typeface="Times New Roman"/>
                        </a:rPr>
                        <a:t>5</a:t>
                      </a:r>
                    </a:p>
                  </a:txBody>
                  <a:tcPr marL="68580" marR="68580" marT="0" marB="0"/>
                </a:tc>
                <a:tc>
                  <a:txBody>
                    <a:bodyPr/>
                    <a:lstStyle/>
                    <a:p>
                      <a:pPr>
                        <a:lnSpc>
                          <a:spcPct val="115000"/>
                        </a:lnSpc>
                        <a:spcAft>
                          <a:spcPts val="0"/>
                        </a:spcAft>
                      </a:pPr>
                      <a:r>
                        <a:rPr lang="fr-FR" sz="1400" b="1">
                          <a:latin typeface="Calibri"/>
                          <a:ea typeface="Calibri"/>
                          <a:cs typeface="Times New Roman"/>
                        </a:rPr>
                        <a:t>100</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dirty="0">
                          <a:latin typeface="Calibri"/>
                          <a:ea typeface="Calibri"/>
                          <a:cs typeface="Times New Roman"/>
                        </a:rPr>
                        <a:t>Traitement</a:t>
                      </a:r>
                    </a:p>
                  </a:txBody>
                  <a:tcPr marL="68580" marR="68580" marT="0" marB="0"/>
                </a:tc>
                <a:tc>
                  <a:txBody>
                    <a:bodyPr/>
                    <a:lstStyle/>
                    <a:p>
                      <a:pPr>
                        <a:lnSpc>
                          <a:spcPct val="115000"/>
                        </a:lnSpc>
                        <a:spcAft>
                          <a:spcPts val="0"/>
                        </a:spcAft>
                      </a:pPr>
                      <a:r>
                        <a:rPr lang="fr-FR" sz="1400" b="1">
                          <a:latin typeface="Calibri"/>
                          <a:ea typeface="Calibri"/>
                          <a:cs typeface="Times New Roman"/>
                        </a:rPr>
                        <a:t>5</a:t>
                      </a:r>
                    </a:p>
                  </a:txBody>
                  <a:tcPr marL="68580" marR="68580" marT="0" marB="0"/>
                </a:tc>
                <a:tc>
                  <a:txBody>
                    <a:bodyPr/>
                    <a:lstStyle/>
                    <a:p>
                      <a:pPr>
                        <a:lnSpc>
                          <a:spcPct val="115000"/>
                        </a:lnSpc>
                        <a:spcAft>
                          <a:spcPts val="0"/>
                        </a:spcAft>
                      </a:pPr>
                      <a:r>
                        <a:rPr lang="fr-FR" sz="1400" b="1">
                          <a:latin typeface="Calibri"/>
                          <a:ea typeface="Calibri"/>
                          <a:cs typeface="Times New Roman"/>
                        </a:rPr>
                        <a:t>104</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a:latin typeface="Calibri"/>
                          <a:ea typeface="Calibri"/>
                          <a:cs typeface="Times New Roman"/>
                        </a:rPr>
                        <a:t>Récolte</a:t>
                      </a:r>
                    </a:p>
                  </a:txBody>
                  <a:tcPr marL="68580" marR="68580" marT="0" marB="0"/>
                </a:tc>
                <a:tc>
                  <a:txBody>
                    <a:bodyPr/>
                    <a:lstStyle/>
                    <a:p>
                      <a:pPr>
                        <a:lnSpc>
                          <a:spcPct val="115000"/>
                        </a:lnSpc>
                        <a:spcAft>
                          <a:spcPts val="0"/>
                        </a:spcAft>
                      </a:pPr>
                      <a:r>
                        <a:rPr lang="fr-FR" sz="1400" b="1" dirty="0">
                          <a:latin typeface="Calibri"/>
                          <a:ea typeface="Calibri"/>
                          <a:cs typeface="Times New Roman"/>
                        </a:rPr>
                        <a:t>5</a:t>
                      </a:r>
                    </a:p>
                  </a:txBody>
                  <a:tcPr marL="68580" marR="68580" marT="0" marB="0"/>
                </a:tc>
                <a:tc>
                  <a:txBody>
                    <a:bodyPr/>
                    <a:lstStyle/>
                    <a:p>
                      <a:pPr>
                        <a:lnSpc>
                          <a:spcPct val="115000"/>
                        </a:lnSpc>
                        <a:spcAft>
                          <a:spcPts val="0"/>
                        </a:spcAft>
                      </a:pPr>
                      <a:r>
                        <a:rPr lang="fr-FR" sz="1400" b="1">
                          <a:latin typeface="Calibri"/>
                          <a:ea typeface="Calibri"/>
                          <a:cs typeface="Times New Roman"/>
                        </a:rPr>
                        <a:t>103</a:t>
                      </a:r>
                    </a:p>
                  </a:txBody>
                  <a:tcPr marL="68580" marR="68580" marT="0" marB="0"/>
                </a:tc>
              </a:tr>
              <a:tr h="464348">
                <a:tc rowSpan="4">
                  <a:txBody>
                    <a:bodyPr/>
                    <a:lstStyle/>
                    <a:p>
                      <a:pPr>
                        <a:lnSpc>
                          <a:spcPct val="115000"/>
                        </a:lnSpc>
                        <a:spcAft>
                          <a:spcPts val="0"/>
                        </a:spcAft>
                      </a:pPr>
                      <a:r>
                        <a:rPr lang="fr-FR" sz="1400" b="1">
                          <a:latin typeface="Calibri"/>
                          <a:ea typeface="Calibri"/>
                          <a:cs typeface="Times New Roman"/>
                        </a:rPr>
                        <a:t>Sirakélé</a:t>
                      </a:r>
                    </a:p>
                  </a:txBody>
                  <a:tcPr marL="68580" marR="68580" marT="0" marB="0"/>
                </a:tc>
                <a:tc>
                  <a:txBody>
                    <a:bodyPr/>
                    <a:lstStyle/>
                    <a:p>
                      <a:pPr>
                        <a:lnSpc>
                          <a:spcPct val="115000"/>
                        </a:lnSpc>
                        <a:spcAft>
                          <a:spcPts val="0"/>
                        </a:spcAft>
                      </a:pPr>
                      <a:r>
                        <a:rPr lang="fr-FR" sz="1400" b="1" dirty="0">
                          <a:latin typeface="Calibri"/>
                          <a:ea typeface="Calibri"/>
                          <a:cs typeface="Times New Roman"/>
                        </a:rPr>
                        <a:t>Semis</a:t>
                      </a:r>
                    </a:p>
                  </a:txBody>
                  <a:tcPr marL="68580" marR="68580" marT="0" marB="0"/>
                </a:tc>
                <a:tc>
                  <a:txBody>
                    <a:bodyPr/>
                    <a:lstStyle/>
                    <a:p>
                      <a:pPr>
                        <a:lnSpc>
                          <a:spcPct val="115000"/>
                        </a:lnSpc>
                        <a:spcAft>
                          <a:spcPts val="0"/>
                        </a:spcAft>
                      </a:pPr>
                      <a:r>
                        <a:rPr lang="fr-FR" sz="1400" b="1" dirty="0">
                          <a:latin typeface="Calibri"/>
                          <a:ea typeface="Calibri"/>
                          <a:cs typeface="Times New Roman"/>
                        </a:rPr>
                        <a:t>6</a:t>
                      </a:r>
                    </a:p>
                  </a:txBody>
                  <a:tcPr marL="68580" marR="68580" marT="0" marB="0"/>
                </a:tc>
                <a:tc>
                  <a:txBody>
                    <a:bodyPr/>
                    <a:lstStyle/>
                    <a:p>
                      <a:pPr>
                        <a:lnSpc>
                          <a:spcPct val="115000"/>
                        </a:lnSpc>
                        <a:spcAft>
                          <a:spcPts val="0"/>
                        </a:spcAft>
                      </a:pPr>
                      <a:r>
                        <a:rPr lang="fr-FR" sz="1400" b="1">
                          <a:latin typeface="Calibri"/>
                          <a:ea typeface="Calibri"/>
                          <a:cs typeface="Times New Roman"/>
                        </a:rPr>
                        <a:t>149</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a:latin typeface="Calibri"/>
                          <a:ea typeface="Calibri"/>
                          <a:cs typeface="Times New Roman"/>
                        </a:rPr>
                        <a:t>Sarclages 1 et 2</a:t>
                      </a:r>
                    </a:p>
                  </a:txBody>
                  <a:tcPr marL="68580" marR="68580" marT="0" marB="0"/>
                </a:tc>
                <a:tc>
                  <a:txBody>
                    <a:bodyPr/>
                    <a:lstStyle/>
                    <a:p>
                      <a:pPr>
                        <a:lnSpc>
                          <a:spcPct val="115000"/>
                        </a:lnSpc>
                        <a:spcAft>
                          <a:spcPts val="0"/>
                        </a:spcAft>
                      </a:pPr>
                      <a:r>
                        <a:rPr lang="fr-FR" sz="1400" b="1" dirty="0">
                          <a:latin typeface="Calibri"/>
                          <a:ea typeface="Calibri"/>
                          <a:cs typeface="Times New Roman"/>
                        </a:rPr>
                        <a:t>6</a:t>
                      </a:r>
                    </a:p>
                  </a:txBody>
                  <a:tcPr marL="68580" marR="68580" marT="0" marB="0"/>
                </a:tc>
                <a:tc>
                  <a:txBody>
                    <a:bodyPr/>
                    <a:lstStyle/>
                    <a:p>
                      <a:pPr>
                        <a:lnSpc>
                          <a:spcPct val="115000"/>
                        </a:lnSpc>
                        <a:spcAft>
                          <a:spcPts val="0"/>
                        </a:spcAft>
                      </a:pPr>
                      <a:r>
                        <a:rPr lang="fr-FR" sz="1400" b="1">
                          <a:latin typeface="Calibri"/>
                          <a:ea typeface="Calibri"/>
                          <a:cs typeface="Times New Roman"/>
                        </a:rPr>
                        <a:t>140</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a:latin typeface="Calibri"/>
                          <a:ea typeface="Calibri"/>
                          <a:cs typeface="Times New Roman"/>
                        </a:rPr>
                        <a:t>Traitement</a:t>
                      </a:r>
                    </a:p>
                  </a:txBody>
                  <a:tcPr marL="68580" marR="68580" marT="0" marB="0"/>
                </a:tc>
                <a:tc>
                  <a:txBody>
                    <a:bodyPr/>
                    <a:lstStyle/>
                    <a:p>
                      <a:pPr>
                        <a:lnSpc>
                          <a:spcPct val="115000"/>
                        </a:lnSpc>
                        <a:spcAft>
                          <a:spcPts val="0"/>
                        </a:spcAft>
                      </a:pPr>
                      <a:r>
                        <a:rPr lang="fr-FR" sz="1400" b="1" dirty="0">
                          <a:latin typeface="Calibri"/>
                          <a:ea typeface="Calibri"/>
                          <a:cs typeface="Times New Roman"/>
                        </a:rPr>
                        <a:t>6</a:t>
                      </a:r>
                    </a:p>
                  </a:txBody>
                  <a:tcPr marL="68580" marR="68580" marT="0" marB="0"/>
                </a:tc>
                <a:tc>
                  <a:txBody>
                    <a:bodyPr/>
                    <a:lstStyle/>
                    <a:p>
                      <a:pPr>
                        <a:lnSpc>
                          <a:spcPct val="115000"/>
                        </a:lnSpc>
                        <a:spcAft>
                          <a:spcPts val="0"/>
                        </a:spcAft>
                      </a:pPr>
                      <a:r>
                        <a:rPr lang="fr-FR" sz="1400" b="1" dirty="0">
                          <a:latin typeface="Calibri"/>
                          <a:ea typeface="Calibri"/>
                          <a:cs typeface="Times New Roman"/>
                        </a:rPr>
                        <a:t>99</a:t>
                      </a:r>
                    </a:p>
                  </a:txBody>
                  <a:tcPr marL="68580" marR="68580" marT="0" marB="0"/>
                </a:tc>
              </a:tr>
              <a:tr h="464348">
                <a:tc vMerge="1">
                  <a:txBody>
                    <a:bodyPr/>
                    <a:lstStyle/>
                    <a:p>
                      <a:endParaRPr lang="fr-FR"/>
                    </a:p>
                  </a:txBody>
                  <a:tcPr/>
                </a:tc>
                <a:tc>
                  <a:txBody>
                    <a:bodyPr/>
                    <a:lstStyle/>
                    <a:p>
                      <a:pPr>
                        <a:lnSpc>
                          <a:spcPct val="115000"/>
                        </a:lnSpc>
                        <a:spcAft>
                          <a:spcPts val="0"/>
                        </a:spcAft>
                      </a:pPr>
                      <a:r>
                        <a:rPr lang="fr-FR" sz="1400" b="1" dirty="0">
                          <a:latin typeface="Calibri"/>
                          <a:ea typeface="Calibri"/>
                          <a:cs typeface="Times New Roman"/>
                        </a:rPr>
                        <a:t>Récolte</a:t>
                      </a:r>
                    </a:p>
                  </a:txBody>
                  <a:tcPr marL="68580" marR="68580" marT="0" marB="0"/>
                </a:tc>
                <a:tc>
                  <a:txBody>
                    <a:bodyPr/>
                    <a:lstStyle/>
                    <a:p>
                      <a:pPr>
                        <a:lnSpc>
                          <a:spcPct val="115000"/>
                        </a:lnSpc>
                        <a:spcAft>
                          <a:spcPts val="0"/>
                        </a:spcAft>
                      </a:pPr>
                      <a:r>
                        <a:rPr lang="fr-FR" sz="1400" b="1">
                          <a:latin typeface="Calibri"/>
                          <a:ea typeface="Calibri"/>
                          <a:cs typeface="Times New Roman"/>
                        </a:rPr>
                        <a:t>6</a:t>
                      </a:r>
                    </a:p>
                  </a:txBody>
                  <a:tcPr marL="68580" marR="68580" marT="0" marB="0"/>
                </a:tc>
                <a:tc>
                  <a:txBody>
                    <a:bodyPr/>
                    <a:lstStyle/>
                    <a:p>
                      <a:pPr>
                        <a:lnSpc>
                          <a:spcPct val="115000"/>
                        </a:lnSpc>
                        <a:spcAft>
                          <a:spcPts val="0"/>
                        </a:spcAft>
                      </a:pPr>
                      <a:r>
                        <a:rPr lang="fr-FR" sz="1400" b="1" dirty="0">
                          <a:latin typeface="Calibri"/>
                          <a:ea typeface="Calibri"/>
                          <a:cs typeface="Times New Roman"/>
                        </a:rPr>
                        <a:t>124</a:t>
                      </a:r>
                    </a:p>
                  </a:txBody>
                  <a:tcPr marL="68580" marR="68580" marT="0" marB="0"/>
                </a:tc>
              </a:tr>
            </a:tbl>
          </a:graphicData>
        </a:graphic>
      </p:graphicFrame>
      <p:grpSp>
        <p:nvGrpSpPr>
          <p:cNvPr id="5" name="Groupe 4"/>
          <p:cNvGrpSpPr/>
          <p:nvPr/>
        </p:nvGrpSpPr>
        <p:grpSpPr>
          <a:xfrm>
            <a:off x="142844" y="5929354"/>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8" name="Espace réservé du contenu 2"/>
          <p:cNvSpPr txBox="1">
            <a:spLocks/>
          </p:cNvSpPr>
          <p:nvPr/>
        </p:nvSpPr>
        <p:spPr>
          <a:xfrm>
            <a:off x="428596" y="142852"/>
            <a:ext cx="8143932" cy="1071570"/>
          </a:xfrm>
          <a:prstGeom prst="rect">
            <a:avLst/>
          </a:prstGeom>
        </p:spPr>
        <p:txBody>
          <a:bodyPr vert="horz" lIns="182880" tIns="91440">
            <a:normAutofit fontScale="92500" lnSpcReduction="20000"/>
          </a:bodyPr>
          <a:lstStyle/>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kumimoji="0" lang="fr-FR" sz="2800" b="0" i="0" u="none" strike="noStrike" kern="1200" cap="none" spc="0" normalizeH="0" baseline="0" noProof="0" dirty="0" smtClean="0">
              <a:ln>
                <a:noFill/>
              </a:ln>
              <a:solidFill>
                <a:schemeClr val="tx1"/>
              </a:solidFill>
              <a:effectLst/>
              <a:uLnTx/>
              <a:uFillTx/>
              <a:latin typeface="+mn-lt"/>
              <a:ea typeface="+mn-ea"/>
              <a:cs typeface="+mn-cs"/>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300" b="0" i="0" u="none" strike="noStrike" kern="1200" cap="none" spc="0" normalizeH="0" baseline="0" noProof="0" dirty="0" smtClean="0">
                <a:ln>
                  <a:noFill/>
                </a:ln>
                <a:solidFill>
                  <a:schemeClr val="tx1"/>
                </a:solidFill>
                <a:effectLst/>
                <a:uLnTx/>
                <a:uFillTx/>
                <a:latin typeface="+mn-lt"/>
                <a:ea typeface="+mn-ea"/>
                <a:cs typeface="+mn-cs"/>
              </a:rPr>
              <a:t>Le tableau ci-dessous  fait ressortir  le  nombre des  participants  pour les différentes formations</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kumimoji="0" lang="fr-FR" sz="2300" b="0" i="0" u="none" strike="noStrike" kern="1200" cap="none" spc="0" normalizeH="0" baseline="0" noProof="0" dirty="0" smtClean="0">
              <a:ln>
                <a:noFill/>
              </a:ln>
              <a:solidFill>
                <a:schemeClr val="tx1"/>
              </a:solidFill>
              <a:effectLst/>
              <a:uLnTx/>
              <a:uFillTx/>
              <a:latin typeface="+mn-lt"/>
              <a:ea typeface="+mn-ea"/>
              <a:cs typeface="+mn-cs"/>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kumimoji="0" lang="fr-FR"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327540"/>
          </a:xfrm>
        </p:spPr>
        <p:txBody>
          <a:bodyPr>
            <a:normAutofit/>
          </a:bodyPr>
          <a:lstStyle/>
          <a:p>
            <a:r>
              <a:rPr lang="fr-FR" dirty="0" smtClean="0"/>
              <a:t>A </a:t>
            </a:r>
            <a:r>
              <a:rPr lang="fr-FR" dirty="0" smtClean="0"/>
              <a:t>la récolte </a:t>
            </a:r>
            <a:r>
              <a:rPr lang="fr-FR" dirty="0" smtClean="0"/>
              <a:t>les pesées ont été réalisées sur les gousses et fanes arachide, quant au niébé en plus des gousses et les fanes les poids graines  ont aussi fait l’objet de mesure. C’est ainsi que les résultats des différentes pesées sont groupés dans les tableaux suivants </a:t>
            </a:r>
            <a:r>
              <a:rPr lang="fr-FR" dirty="0" smtClean="0"/>
              <a:t>:</a:t>
            </a:r>
          </a:p>
          <a:p>
            <a:endParaRPr lang="fr-FR" dirty="0" smtClean="0"/>
          </a:p>
          <a:p>
            <a:r>
              <a:rPr lang="fr-FR" b="1" dirty="0" smtClean="0"/>
              <a:t>Tableau des résultats obtenus à partir des différentes pesées des champs collectifs et champs de quartier :</a:t>
            </a:r>
            <a:endParaRPr lang="fr-FR" dirty="0"/>
          </a:p>
        </p:txBody>
      </p:sp>
      <p:grpSp>
        <p:nvGrpSpPr>
          <p:cNvPr id="4" name="Groupe 3"/>
          <p:cNvGrpSpPr/>
          <p:nvPr/>
        </p:nvGrpSpPr>
        <p:grpSpPr>
          <a:xfrm>
            <a:off x="-32" y="5786478"/>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1800" b="1" u="sng" dirty="0" smtClean="0"/>
              <a:t>ARACHIDE</a:t>
            </a:r>
            <a:endParaRPr lang="fr-FR" sz="1800" dirty="0" smtClean="0"/>
          </a:p>
          <a:p>
            <a:pPr>
              <a:buNone/>
            </a:pPr>
            <a:r>
              <a:rPr lang="fr-FR" sz="1800" b="1" dirty="0" smtClean="0"/>
              <a:t>VILLAGE DE SIRAKELE </a:t>
            </a:r>
            <a:endParaRPr lang="fr-FR" sz="1800" dirty="0" smtClean="0"/>
          </a:p>
          <a:p>
            <a:pPr>
              <a:buNone/>
            </a:pPr>
            <a:r>
              <a:rPr lang="fr-FR" sz="1800" dirty="0" smtClean="0"/>
              <a:t>Champ collectif</a:t>
            </a:r>
          </a:p>
          <a:p>
            <a:pPr>
              <a:buNone/>
            </a:pPr>
            <a:endParaRPr lang="fr-FR" dirty="0"/>
          </a:p>
        </p:txBody>
      </p:sp>
      <p:graphicFrame>
        <p:nvGraphicFramePr>
          <p:cNvPr id="4" name="Tableau 3"/>
          <p:cNvGraphicFramePr>
            <a:graphicFrameLocks noGrp="1"/>
          </p:cNvGraphicFramePr>
          <p:nvPr/>
        </p:nvGraphicFramePr>
        <p:xfrm>
          <a:off x="642909" y="1643052"/>
          <a:ext cx="7858181" cy="3929088"/>
        </p:xfrm>
        <a:graphic>
          <a:graphicData uri="http://schemas.openxmlformats.org/drawingml/2006/table">
            <a:tbl>
              <a:tblPr/>
              <a:tblGrid>
                <a:gridCol w="2618825"/>
                <a:gridCol w="2619678"/>
                <a:gridCol w="2619678"/>
              </a:tblGrid>
              <a:tr h="654848">
                <a:tc>
                  <a:txBody>
                    <a:bodyPr/>
                    <a:lstStyle/>
                    <a:p>
                      <a:pPr marR="36195" algn="ctr">
                        <a:lnSpc>
                          <a:spcPct val="115000"/>
                        </a:lnSpc>
                        <a:spcAft>
                          <a:spcPts val="1000"/>
                        </a:spcAft>
                      </a:pPr>
                      <a:r>
                        <a:rPr lang="fr-FR" sz="16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Poids fanes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6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7 ,7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13,3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6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6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dirty="0">
                          <a:latin typeface="Calibri"/>
                          <a:ea typeface="Calibri"/>
                          <a:cs typeface="Times New Roman"/>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6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6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dirty="0">
                          <a:latin typeface="Calibri"/>
                          <a:ea typeface="Calibri"/>
                          <a:cs typeface="Times New Roman"/>
                        </a:rPr>
                        <a:t>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600" b="1" dirty="0">
                          <a:latin typeface="Calibri"/>
                          <a:ea typeface="Calibri"/>
                          <a:cs typeface="Times New Roman"/>
                        </a:rPr>
                        <a:t>31,3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33792"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612632"/>
          </a:xfrm>
        </p:spPr>
        <p:txBody>
          <a:bodyPr/>
          <a:lstStyle/>
          <a:p>
            <a:r>
              <a:rPr lang="fr-FR" dirty="0" err="1" smtClean="0"/>
              <a:t>Gnanziesso</a:t>
            </a:r>
            <a:endParaRPr lang="fr-FR" dirty="0"/>
          </a:p>
        </p:txBody>
      </p:sp>
      <p:graphicFrame>
        <p:nvGraphicFramePr>
          <p:cNvPr id="4" name="Tableau 3"/>
          <p:cNvGraphicFramePr>
            <a:graphicFrameLocks noGrp="1"/>
          </p:cNvGraphicFramePr>
          <p:nvPr/>
        </p:nvGraphicFramePr>
        <p:xfrm>
          <a:off x="642909" y="1428738"/>
          <a:ext cx="7858182" cy="3929088"/>
        </p:xfrm>
        <a:graphic>
          <a:graphicData uri="http://schemas.openxmlformats.org/drawingml/2006/table">
            <a:tbl>
              <a:tblPr/>
              <a:tblGrid>
                <a:gridCol w="2618826"/>
                <a:gridCol w="2619678"/>
                <a:gridCol w="2619678"/>
              </a:tblGrid>
              <a:tr h="654848">
                <a:tc>
                  <a:txBody>
                    <a:bodyPr/>
                    <a:lstStyle/>
                    <a:p>
                      <a:pPr marR="36195" algn="ctr">
                        <a:lnSpc>
                          <a:spcPct val="115000"/>
                        </a:lnSpc>
                        <a:spcAft>
                          <a:spcPts val="1000"/>
                        </a:spcAft>
                      </a:pPr>
                      <a:r>
                        <a:rPr lang="fr-FR" sz="18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800" b="1" dirty="0">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8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848">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28596" y="571480"/>
            <a:ext cx="8229600" cy="5357850"/>
          </a:xfrm>
        </p:spPr>
        <p:txBody>
          <a:bodyPr>
            <a:normAutofit/>
          </a:bodyPr>
          <a:lstStyle/>
          <a:p>
            <a:pPr algn="ctr"/>
            <a:r>
              <a:rPr lang="fr-FR" sz="3200" dirty="0" smtClean="0">
                <a:solidFill>
                  <a:schemeClr val="tx1"/>
                </a:solidFill>
              </a:rPr>
              <a:t>Intensification Durable Des Systèmes De Production Agricole A Base Du Sorgho/Mil De La Zone Soudano - </a:t>
            </a:r>
            <a:r>
              <a:rPr lang="fr-FR" sz="3200" dirty="0" err="1" smtClean="0">
                <a:solidFill>
                  <a:schemeClr val="tx1"/>
                </a:solidFill>
              </a:rPr>
              <a:t>sahelienne</a:t>
            </a:r>
            <a:r>
              <a:rPr lang="fr-FR" sz="3200" dirty="0" smtClean="0">
                <a:solidFill>
                  <a:schemeClr val="tx1"/>
                </a:solidFill>
              </a:rPr>
              <a:t> Au Mali, Particulièrement Dans La Zone De Sikasso, Les Zones De Koutiala Et Bougouni</a:t>
            </a:r>
            <a:br>
              <a:rPr lang="fr-FR" sz="3200" dirty="0" smtClean="0">
                <a:solidFill>
                  <a:schemeClr val="tx1"/>
                </a:solidFill>
              </a:rPr>
            </a:br>
            <a:r>
              <a:rPr lang="fr-FR" sz="3200" dirty="0" smtClean="0">
                <a:solidFill>
                  <a:schemeClr val="tx1"/>
                </a:solidFill>
              </a:rPr>
              <a:t/>
            </a:r>
            <a:br>
              <a:rPr lang="fr-FR" sz="3200" dirty="0" smtClean="0">
                <a:solidFill>
                  <a:schemeClr val="tx1"/>
                </a:solidFill>
              </a:rPr>
            </a:br>
            <a:r>
              <a:rPr lang="fr-FR" sz="2400" dirty="0" smtClean="0"/>
              <a:t>Présenté par Aissata  KAYENTAO</a:t>
            </a:r>
            <a:r>
              <a:rPr lang="fr-FR" sz="2800" dirty="0" smtClean="0">
                <a:solidFill>
                  <a:schemeClr val="tx1"/>
                </a:solidFill>
              </a:rPr>
              <a:t/>
            </a:r>
            <a:br>
              <a:rPr lang="fr-FR" sz="2800" dirty="0" smtClean="0">
                <a:solidFill>
                  <a:schemeClr val="tx1"/>
                </a:solidFill>
              </a:rPr>
            </a:br>
            <a:endParaRPr lang="fr-FR" sz="2800" dirty="0">
              <a:solidFill>
                <a:schemeClr val="tx1"/>
              </a:solidFill>
            </a:endParaRPr>
          </a:p>
        </p:txBody>
      </p:sp>
      <p:grpSp>
        <p:nvGrpSpPr>
          <p:cNvPr id="7" name="Groupe 6"/>
          <p:cNvGrpSpPr/>
          <p:nvPr/>
        </p:nvGrpSpPr>
        <p:grpSpPr>
          <a:xfrm>
            <a:off x="95270" y="5875750"/>
            <a:ext cx="1762086" cy="982250"/>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4" name="Image 3"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41194"/>
          </a:xfrm>
        </p:spPr>
        <p:txBody>
          <a:bodyPr>
            <a:normAutofit lnSpcReduction="10000"/>
          </a:bodyPr>
          <a:lstStyle/>
          <a:p>
            <a:r>
              <a:rPr lang="fr-FR" dirty="0" err="1" smtClean="0"/>
              <a:t>Blendjoula</a:t>
            </a:r>
            <a:endParaRPr lang="fr-FR" dirty="0" smtClean="0"/>
          </a:p>
        </p:txBody>
      </p:sp>
      <p:graphicFrame>
        <p:nvGraphicFramePr>
          <p:cNvPr id="4" name="Tableau 3"/>
          <p:cNvGraphicFramePr>
            <a:graphicFrameLocks noGrp="1"/>
          </p:cNvGraphicFramePr>
          <p:nvPr/>
        </p:nvGraphicFramePr>
        <p:xfrm>
          <a:off x="571472" y="1428736"/>
          <a:ext cx="7929618" cy="4000530"/>
        </p:xfrm>
        <a:graphic>
          <a:graphicData uri="http://schemas.openxmlformats.org/drawingml/2006/table">
            <a:tbl>
              <a:tblPr/>
              <a:tblGrid>
                <a:gridCol w="2642632"/>
                <a:gridCol w="2643493"/>
                <a:gridCol w="2643493"/>
              </a:tblGrid>
              <a:tr h="666755">
                <a:tc>
                  <a:txBody>
                    <a:bodyPr/>
                    <a:lstStyle/>
                    <a:p>
                      <a:pPr marR="36195" algn="ctr">
                        <a:lnSpc>
                          <a:spcPct val="115000"/>
                        </a:lnSpc>
                        <a:spcAft>
                          <a:spcPts val="1000"/>
                        </a:spcAft>
                      </a:pPr>
                      <a:r>
                        <a:rPr lang="fr-FR" sz="18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Poids </a:t>
                      </a:r>
                      <a:r>
                        <a:rPr lang="fr-FR" sz="1800" b="1" dirty="0" err="1" smtClean="0">
                          <a:latin typeface="Calibri"/>
                          <a:ea typeface="Calibri"/>
                          <a:cs typeface="Times New Roman"/>
                        </a:rPr>
                        <a:t>goussses</a:t>
                      </a:r>
                      <a:r>
                        <a:rPr lang="fr-FR" sz="1800" b="1" dirty="0" smtClean="0">
                          <a:latin typeface="Calibri"/>
                          <a:ea typeface="Calibri"/>
                          <a:cs typeface="Times New Roman"/>
                        </a:rPr>
                        <a:t> </a:t>
                      </a:r>
                      <a:endParaRPr lang="fr-FR"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5">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5">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5">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5">
                <a:tc>
                  <a:txBody>
                    <a:bodyPr/>
                    <a:lstStyle/>
                    <a:p>
                      <a:pPr marR="36195" algn="ctr">
                        <a:lnSpc>
                          <a:spcPct val="115000"/>
                        </a:lnSpc>
                        <a:spcAft>
                          <a:spcPts val="1000"/>
                        </a:spcAft>
                      </a:pPr>
                      <a:r>
                        <a:rPr lang="fr-FR" sz="18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5">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398318"/>
          </a:xfrm>
        </p:spPr>
        <p:txBody>
          <a:bodyPr>
            <a:normAutofit fontScale="70000" lnSpcReduction="20000"/>
          </a:bodyPr>
          <a:lstStyle/>
          <a:p>
            <a:r>
              <a:rPr lang="fr-FR" dirty="0" err="1" smtClean="0"/>
              <a:t>Zeresso</a:t>
            </a:r>
            <a:endParaRPr lang="fr-FR" dirty="0"/>
          </a:p>
        </p:txBody>
      </p:sp>
      <p:graphicFrame>
        <p:nvGraphicFramePr>
          <p:cNvPr id="4" name="Tableau 3"/>
          <p:cNvGraphicFramePr>
            <a:graphicFrameLocks noGrp="1"/>
          </p:cNvGraphicFramePr>
          <p:nvPr/>
        </p:nvGraphicFramePr>
        <p:xfrm>
          <a:off x="571471" y="1214424"/>
          <a:ext cx="8001058" cy="3857652"/>
        </p:xfrm>
        <a:graphic>
          <a:graphicData uri="http://schemas.openxmlformats.org/drawingml/2006/table">
            <a:tbl>
              <a:tblPr/>
              <a:tblGrid>
                <a:gridCol w="2666440"/>
                <a:gridCol w="2667309"/>
                <a:gridCol w="2667309"/>
              </a:tblGrid>
              <a:tr h="642942">
                <a:tc>
                  <a:txBody>
                    <a:bodyPr/>
                    <a:lstStyle/>
                    <a:p>
                      <a:pPr marR="36195" algn="ctr">
                        <a:lnSpc>
                          <a:spcPct val="115000"/>
                        </a:lnSpc>
                        <a:spcAft>
                          <a:spcPts val="1000"/>
                        </a:spcAft>
                      </a:pPr>
                      <a:r>
                        <a:rPr lang="fr-FR" sz="2000" b="1">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Poids fanes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marR="36195" algn="ctr">
                        <a:lnSpc>
                          <a:spcPct val="115000"/>
                        </a:lnSpc>
                        <a:spcAft>
                          <a:spcPts val="1000"/>
                        </a:spcAft>
                      </a:pPr>
                      <a:r>
                        <a:rPr lang="fr-FR" sz="20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marR="36195" algn="ctr">
                        <a:lnSpc>
                          <a:spcPct val="115000"/>
                        </a:lnSpc>
                        <a:spcAft>
                          <a:spcPts val="1000"/>
                        </a:spcAft>
                      </a:pPr>
                      <a:r>
                        <a:rPr lang="fr-FR" sz="20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marR="36195" algn="ctr">
                        <a:lnSpc>
                          <a:spcPct val="115000"/>
                        </a:lnSpc>
                        <a:spcAft>
                          <a:spcPts val="1000"/>
                        </a:spcAft>
                      </a:pPr>
                      <a:r>
                        <a:rPr lang="fr-FR" sz="20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marR="36195" algn="ctr">
                        <a:lnSpc>
                          <a:spcPct val="115000"/>
                        </a:lnSpc>
                        <a:spcAft>
                          <a:spcPts val="1000"/>
                        </a:spcAft>
                      </a:pPr>
                      <a:r>
                        <a:rPr lang="fr-FR" sz="20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marR="36195" algn="ctr">
                        <a:lnSpc>
                          <a:spcPct val="115000"/>
                        </a:lnSpc>
                        <a:spcAft>
                          <a:spcPts val="1000"/>
                        </a:spcAft>
                      </a:pPr>
                      <a:r>
                        <a:rPr lang="fr-FR" sz="20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dirty="0">
                          <a:latin typeface="Calibri"/>
                          <a:ea typeface="Calibri"/>
                          <a:cs typeface="Times New Roman"/>
                        </a:rPr>
                        <a:t>10,2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41194"/>
          </a:xfrm>
        </p:spPr>
        <p:txBody>
          <a:bodyPr>
            <a:normAutofit lnSpcReduction="10000"/>
          </a:bodyPr>
          <a:lstStyle/>
          <a:p>
            <a:r>
              <a:rPr lang="fr-FR" dirty="0" err="1" smtClean="0"/>
              <a:t>Karaba</a:t>
            </a:r>
            <a:endParaRPr lang="fr-FR" dirty="0"/>
          </a:p>
        </p:txBody>
      </p:sp>
      <p:graphicFrame>
        <p:nvGraphicFramePr>
          <p:cNvPr id="4" name="Tableau 3"/>
          <p:cNvGraphicFramePr>
            <a:graphicFrameLocks noGrp="1"/>
          </p:cNvGraphicFramePr>
          <p:nvPr/>
        </p:nvGraphicFramePr>
        <p:xfrm>
          <a:off x="571471" y="1214424"/>
          <a:ext cx="8072495" cy="4000524"/>
        </p:xfrm>
        <a:graphic>
          <a:graphicData uri="http://schemas.openxmlformats.org/drawingml/2006/table">
            <a:tbl>
              <a:tblPr/>
              <a:tblGrid>
                <a:gridCol w="2690247"/>
                <a:gridCol w="2691124"/>
                <a:gridCol w="2691124"/>
              </a:tblGrid>
              <a:tr h="666754">
                <a:tc>
                  <a:txBody>
                    <a:bodyPr/>
                    <a:lstStyle/>
                    <a:p>
                      <a:pPr marR="36195" algn="ctr">
                        <a:lnSpc>
                          <a:spcPct val="115000"/>
                        </a:lnSpc>
                        <a:spcAft>
                          <a:spcPts val="1000"/>
                        </a:spcAft>
                      </a:pPr>
                      <a:r>
                        <a:rPr lang="fr-FR" sz="18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4">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4">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4">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4">
                <a:tc>
                  <a:txBody>
                    <a:bodyPr/>
                    <a:lstStyle/>
                    <a:p>
                      <a:pPr marR="36195" algn="ctr">
                        <a:lnSpc>
                          <a:spcPct val="115000"/>
                        </a:lnSpc>
                        <a:spcAft>
                          <a:spcPts val="1000"/>
                        </a:spcAft>
                      </a:pPr>
                      <a:r>
                        <a:rPr lang="fr-FR" sz="18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754">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469756"/>
          </a:xfrm>
        </p:spPr>
        <p:txBody>
          <a:bodyPr>
            <a:normAutofit fontScale="92500" lnSpcReduction="20000"/>
          </a:bodyPr>
          <a:lstStyle/>
          <a:p>
            <a:r>
              <a:rPr lang="fr-FR" dirty="0" err="1" smtClean="0"/>
              <a:t>Zibala</a:t>
            </a:r>
            <a:endParaRPr lang="fr-FR" dirty="0" smtClean="0"/>
          </a:p>
        </p:txBody>
      </p:sp>
      <p:graphicFrame>
        <p:nvGraphicFramePr>
          <p:cNvPr id="4" name="Tableau 3"/>
          <p:cNvGraphicFramePr>
            <a:graphicFrameLocks noGrp="1"/>
          </p:cNvGraphicFramePr>
          <p:nvPr/>
        </p:nvGraphicFramePr>
        <p:xfrm>
          <a:off x="428596" y="1214424"/>
          <a:ext cx="8143933" cy="4143402"/>
        </p:xfrm>
        <a:graphic>
          <a:graphicData uri="http://schemas.openxmlformats.org/drawingml/2006/table">
            <a:tbl>
              <a:tblPr/>
              <a:tblGrid>
                <a:gridCol w="2714055"/>
                <a:gridCol w="2714939"/>
                <a:gridCol w="2714939"/>
              </a:tblGrid>
              <a:tr h="690567">
                <a:tc>
                  <a:txBody>
                    <a:bodyPr/>
                    <a:lstStyle/>
                    <a:p>
                      <a:pPr marR="36195" algn="ctr">
                        <a:lnSpc>
                          <a:spcPct val="115000"/>
                        </a:lnSpc>
                        <a:spcAft>
                          <a:spcPts val="1000"/>
                        </a:spcAft>
                      </a:pPr>
                      <a:r>
                        <a:rPr lang="fr-FR" sz="20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Poids fane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67">
                <a:tc>
                  <a:txBody>
                    <a:bodyPr/>
                    <a:lstStyle/>
                    <a:p>
                      <a:pPr marR="36195" algn="ctr">
                        <a:lnSpc>
                          <a:spcPct val="115000"/>
                        </a:lnSpc>
                        <a:spcAft>
                          <a:spcPts val="1000"/>
                        </a:spcAft>
                      </a:pPr>
                      <a:r>
                        <a:rPr lang="fr-FR" sz="20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I8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67">
                <a:tc>
                  <a:txBody>
                    <a:bodyPr/>
                    <a:lstStyle/>
                    <a:p>
                      <a:pPr marR="36195" algn="ctr">
                        <a:lnSpc>
                          <a:spcPct val="115000"/>
                        </a:lnSpc>
                        <a:spcAft>
                          <a:spcPts val="1000"/>
                        </a:spcAft>
                      </a:pPr>
                      <a:r>
                        <a:rPr lang="fr-FR" sz="20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67">
                <a:tc>
                  <a:txBody>
                    <a:bodyPr/>
                    <a:lstStyle/>
                    <a:p>
                      <a:pPr marR="36195" algn="ctr">
                        <a:lnSpc>
                          <a:spcPct val="115000"/>
                        </a:lnSpc>
                        <a:spcAft>
                          <a:spcPts val="1000"/>
                        </a:spcAft>
                      </a:pPr>
                      <a:r>
                        <a:rPr lang="fr-FR" sz="20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67">
                <a:tc>
                  <a:txBody>
                    <a:bodyPr/>
                    <a:lstStyle/>
                    <a:p>
                      <a:pPr marR="36195" algn="ctr">
                        <a:lnSpc>
                          <a:spcPct val="115000"/>
                        </a:lnSpc>
                        <a:spcAft>
                          <a:spcPts val="1000"/>
                        </a:spcAft>
                      </a:pPr>
                      <a:r>
                        <a:rPr lang="fr-FR" sz="2000" b="1">
                          <a:latin typeface="Calibri"/>
                          <a:ea typeface="Calibri"/>
                          <a:cs typeface="Times New Roman"/>
                        </a:rPr>
                        <a:t>ICIAR 19BT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67">
                <a:tc>
                  <a:txBody>
                    <a:bodyPr/>
                    <a:lstStyle/>
                    <a:p>
                      <a:pPr marR="36195" algn="ctr">
                        <a:lnSpc>
                          <a:spcPct val="115000"/>
                        </a:lnSpc>
                        <a:spcAft>
                          <a:spcPts val="1000"/>
                        </a:spcAft>
                      </a:pPr>
                      <a:r>
                        <a:rPr lang="fr-FR" sz="20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dirty="0">
                          <a:latin typeface="Calibri"/>
                          <a:ea typeface="Calibri"/>
                          <a:cs typeface="Times New Roman"/>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2000" b="1" dirty="0">
                          <a:latin typeface="Calibri"/>
                          <a:ea typeface="Calibri"/>
                          <a:cs typeface="Times New Roman"/>
                        </a:rPr>
                        <a:t>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612632"/>
          </a:xfrm>
        </p:spPr>
        <p:txBody>
          <a:bodyPr>
            <a:normAutofit fontScale="55000" lnSpcReduction="20000"/>
          </a:bodyPr>
          <a:lstStyle/>
          <a:p>
            <a:r>
              <a:rPr lang="fr-FR" b="1" dirty="0" smtClean="0"/>
              <a:t>Village de </a:t>
            </a:r>
            <a:r>
              <a:rPr lang="fr-FR" b="1" dirty="0" err="1" smtClean="0"/>
              <a:t>MPessoba</a:t>
            </a:r>
            <a:endParaRPr lang="fr-FR" dirty="0" smtClean="0"/>
          </a:p>
          <a:p>
            <a:r>
              <a:rPr lang="fr-FR" dirty="0" smtClean="0"/>
              <a:t>Champ collectif :</a:t>
            </a:r>
          </a:p>
          <a:p>
            <a:pPr>
              <a:buNone/>
            </a:pPr>
            <a:endParaRPr lang="fr-FR" dirty="0"/>
          </a:p>
        </p:txBody>
      </p:sp>
      <p:graphicFrame>
        <p:nvGraphicFramePr>
          <p:cNvPr id="4" name="Tableau 3"/>
          <p:cNvGraphicFramePr>
            <a:graphicFrameLocks noGrp="1"/>
          </p:cNvGraphicFramePr>
          <p:nvPr/>
        </p:nvGraphicFramePr>
        <p:xfrm>
          <a:off x="500034" y="1142984"/>
          <a:ext cx="8072493" cy="1767850"/>
        </p:xfrm>
        <a:graphic>
          <a:graphicData uri="http://schemas.openxmlformats.org/drawingml/2006/table">
            <a:tbl>
              <a:tblPr/>
              <a:tblGrid>
                <a:gridCol w="2690247"/>
                <a:gridCol w="2691123"/>
                <a:gridCol w="2691123"/>
              </a:tblGrid>
              <a:tr h="353570">
                <a:tc>
                  <a:txBody>
                    <a:bodyPr/>
                    <a:lstStyle/>
                    <a:p>
                      <a:pPr marR="36195" algn="ctr">
                        <a:lnSpc>
                          <a:spcPct val="115000"/>
                        </a:lnSpc>
                        <a:spcAft>
                          <a:spcPts val="1000"/>
                        </a:spcAft>
                      </a:pPr>
                      <a:r>
                        <a:rPr lang="fr-FR" sz="18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Espace réservé du contenu 2"/>
          <p:cNvSpPr txBox="1">
            <a:spLocks/>
          </p:cNvSpPr>
          <p:nvPr/>
        </p:nvSpPr>
        <p:spPr>
          <a:xfrm>
            <a:off x="471389" y="3071810"/>
            <a:ext cx="8183880" cy="367789"/>
          </a:xfrm>
          <a:prstGeom prst="rect">
            <a:avLst/>
          </a:prstGeom>
        </p:spPr>
        <p:txBody>
          <a:bodyPr vert="horz" lIns="182880" tIns="91440">
            <a:normAutofit fontScale="62500" lnSpcReduction="20000"/>
          </a:bodyPr>
          <a:lstStyle/>
          <a:p>
            <a:r>
              <a:rPr lang="fr-FR" sz="2800" dirty="0" err="1"/>
              <a:t>Kamoana</a:t>
            </a:r>
            <a:r>
              <a:rPr lang="fr-FR" sz="2800" dirty="0"/>
              <a:t> :  </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None/>
              <a:tabLst/>
              <a:defRPr/>
            </a:pPr>
            <a:endParaRPr kumimoji="0" lang="fr-FR"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Tableau 5"/>
          <p:cNvGraphicFramePr>
            <a:graphicFrameLocks noGrp="1"/>
          </p:cNvGraphicFramePr>
          <p:nvPr/>
        </p:nvGraphicFramePr>
        <p:xfrm>
          <a:off x="500034" y="3500438"/>
          <a:ext cx="8143933" cy="1785950"/>
        </p:xfrm>
        <a:graphic>
          <a:graphicData uri="http://schemas.openxmlformats.org/drawingml/2006/table">
            <a:tbl>
              <a:tblPr/>
              <a:tblGrid>
                <a:gridCol w="2714055"/>
                <a:gridCol w="2714939"/>
                <a:gridCol w="2714939"/>
              </a:tblGrid>
              <a:tr h="357190">
                <a:tc>
                  <a:txBody>
                    <a:bodyPr/>
                    <a:lstStyle/>
                    <a:p>
                      <a:pPr marR="36195" algn="ctr">
                        <a:lnSpc>
                          <a:spcPct val="115000"/>
                        </a:lnSpc>
                        <a:spcAft>
                          <a:spcPts val="1000"/>
                        </a:spcAft>
                      </a:pPr>
                      <a:r>
                        <a:rPr lang="fr-FR" sz="1800" b="1" dirty="0">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469756"/>
          </a:xfrm>
        </p:spPr>
        <p:txBody>
          <a:bodyPr>
            <a:normAutofit fontScale="92500" lnSpcReduction="20000"/>
          </a:bodyPr>
          <a:lstStyle/>
          <a:p>
            <a:r>
              <a:rPr lang="fr-FR" dirty="0" err="1" smtClean="0"/>
              <a:t>Sithola</a:t>
            </a:r>
            <a:r>
              <a:rPr lang="fr-FR" dirty="0" smtClean="0"/>
              <a:t> :  </a:t>
            </a:r>
            <a:endParaRPr lang="fr-FR" dirty="0"/>
          </a:p>
        </p:txBody>
      </p:sp>
      <p:graphicFrame>
        <p:nvGraphicFramePr>
          <p:cNvPr id="4" name="Tableau 3"/>
          <p:cNvGraphicFramePr>
            <a:graphicFrameLocks noGrp="1"/>
          </p:cNvGraphicFramePr>
          <p:nvPr/>
        </p:nvGraphicFramePr>
        <p:xfrm>
          <a:off x="500034" y="1000108"/>
          <a:ext cx="8072495" cy="1696410"/>
        </p:xfrm>
        <a:graphic>
          <a:graphicData uri="http://schemas.openxmlformats.org/drawingml/2006/table">
            <a:tbl>
              <a:tblPr/>
              <a:tblGrid>
                <a:gridCol w="2690247"/>
                <a:gridCol w="2691124"/>
                <a:gridCol w="2691124"/>
              </a:tblGrid>
              <a:tr h="339282">
                <a:tc>
                  <a:txBody>
                    <a:bodyPr/>
                    <a:lstStyle/>
                    <a:p>
                      <a:pPr marR="36195" algn="ctr">
                        <a:lnSpc>
                          <a:spcPct val="115000"/>
                        </a:lnSpc>
                        <a:spcAft>
                          <a:spcPts val="1000"/>
                        </a:spcAft>
                      </a:pPr>
                      <a:r>
                        <a:rPr lang="fr-FR" sz="1800" b="1">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282">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282">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282">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282">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571472" y="2786058"/>
            <a:ext cx="2157963" cy="369332"/>
          </a:xfrm>
          <a:prstGeom prst="rect">
            <a:avLst/>
          </a:prstGeom>
        </p:spPr>
        <p:txBody>
          <a:bodyPr wrap="none">
            <a:spAutoFit/>
          </a:bodyPr>
          <a:lstStyle/>
          <a:p>
            <a:r>
              <a:rPr lang="fr-FR" dirty="0" err="1"/>
              <a:t>Lassanabougou</a:t>
            </a:r>
            <a:r>
              <a:rPr lang="fr-FR" dirty="0"/>
              <a:t> :</a:t>
            </a:r>
          </a:p>
        </p:txBody>
      </p:sp>
      <p:graphicFrame>
        <p:nvGraphicFramePr>
          <p:cNvPr id="6" name="Tableau 5"/>
          <p:cNvGraphicFramePr>
            <a:graphicFrameLocks noGrp="1"/>
          </p:cNvGraphicFramePr>
          <p:nvPr/>
        </p:nvGraphicFramePr>
        <p:xfrm>
          <a:off x="500034" y="3232786"/>
          <a:ext cx="8072495" cy="1767850"/>
        </p:xfrm>
        <a:graphic>
          <a:graphicData uri="http://schemas.openxmlformats.org/drawingml/2006/table">
            <a:tbl>
              <a:tblPr/>
              <a:tblGrid>
                <a:gridCol w="2690247"/>
                <a:gridCol w="2691124"/>
                <a:gridCol w="2691124"/>
              </a:tblGrid>
              <a:tr h="353570">
                <a:tc>
                  <a:txBody>
                    <a:bodyPr/>
                    <a:lstStyle/>
                    <a:p>
                      <a:pPr marR="36195" algn="ctr">
                        <a:lnSpc>
                          <a:spcPct val="115000"/>
                        </a:lnSpc>
                        <a:spcAft>
                          <a:spcPts val="1000"/>
                        </a:spcAft>
                      </a:pPr>
                      <a:r>
                        <a:rPr lang="fr-FR" sz="1800" b="1">
                          <a:latin typeface="Calibri"/>
                          <a:ea typeface="Calibri"/>
                          <a:cs typeface="Times New Roman"/>
                        </a:rPr>
                        <a:t>Variété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ICGV 86124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ICGV 86024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 ICGV 86015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8 ,5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570">
                <a:tc>
                  <a:txBody>
                    <a:bodyPr/>
                    <a:lstStyle/>
                    <a:p>
                      <a:pPr marR="36195" algn="ctr">
                        <a:lnSpc>
                          <a:spcPct val="115000"/>
                        </a:lnSpc>
                        <a:spcAft>
                          <a:spcPts val="1000"/>
                        </a:spcAft>
                      </a:pPr>
                      <a:r>
                        <a:rPr lang="fr-FR" sz="1800" b="1">
                          <a:latin typeface="Calibri"/>
                          <a:ea typeface="Calibri"/>
                          <a:cs typeface="Times New Roman"/>
                        </a:rPr>
                        <a:t>LOCALE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398318"/>
          </a:xfrm>
        </p:spPr>
        <p:txBody>
          <a:bodyPr>
            <a:normAutofit fontScale="70000" lnSpcReduction="20000"/>
          </a:bodyPr>
          <a:lstStyle/>
          <a:p>
            <a:r>
              <a:rPr lang="fr-FR" dirty="0" err="1" smtClean="0"/>
              <a:t>Drissabougou</a:t>
            </a:r>
            <a:r>
              <a:rPr lang="fr-FR" dirty="0" smtClean="0"/>
              <a:t> :  </a:t>
            </a:r>
          </a:p>
        </p:txBody>
      </p:sp>
      <p:graphicFrame>
        <p:nvGraphicFramePr>
          <p:cNvPr id="5" name="Tableau 4"/>
          <p:cNvGraphicFramePr>
            <a:graphicFrameLocks noGrp="1"/>
          </p:cNvGraphicFramePr>
          <p:nvPr/>
        </p:nvGraphicFramePr>
        <p:xfrm>
          <a:off x="500034" y="1071546"/>
          <a:ext cx="8143932" cy="1714515"/>
        </p:xfrm>
        <a:graphic>
          <a:graphicData uri="http://schemas.openxmlformats.org/drawingml/2006/table">
            <a:tbl>
              <a:tblPr/>
              <a:tblGrid>
                <a:gridCol w="2714054"/>
                <a:gridCol w="2714939"/>
                <a:gridCol w="2714939"/>
              </a:tblGrid>
              <a:tr h="342903">
                <a:tc>
                  <a:txBody>
                    <a:bodyPr/>
                    <a:lstStyle/>
                    <a:p>
                      <a:pPr marR="36195" algn="ctr">
                        <a:lnSpc>
                          <a:spcPct val="115000"/>
                        </a:lnSpc>
                        <a:spcAft>
                          <a:spcPts val="1000"/>
                        </a:spcAft>
                      </a:pPr>
                      <a:r>
                        <a:rPr lang="fr-FR" sz="1800" b="1">
                          <a:latin typeface="Calibri"/>
                          <a:ea typeface="Calibri"/>
                          <a:cs typeface="Times New Roman"/>
                        </a:rPr>
                        <a:t>Variété </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3">
                <a:tc>
                  <a:txBody>
                    <a:bodyPr/>
                    <a:lstStyle/>
                    <a:p>
                      <a:pPr marR="36195" algn="ctr">
                        <a:lnSpc>
                          <a:spcPct val="115000"/>
                        </a:lnSpc>
                        <a:spcAft>
                          <a:spcPts val="1000"/>
                        </a:spcAft>
                      </a:pPr>
                      <a:r>
                        <a:rPr lang="fr-FR" sz="1800" b="1">
                          <a:latin typeface="Calibri"/>
                          <a:ea typeface="Calibri"/>
                          <a:cs typeface="Times New Roman"/>
                        </a:rPr>
                        <a:t>ICGV 86124</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5 </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22</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3">
                <a:tc>
                  <a:txBody>
                    <a:bodyPr/>
                    <a:lstStyle/>
                    <a:p>
                      <a:pPr marR="36195" algn="ctr">
                        <a:lnSpc>
                          <a:spcPct val="115000"/>
                        </a:lnSpc>
                        <a:spcAft>
                          <a:spcPts val="1000"/>
                        </a:spcAft>
                      </a:pPr>
                      <a:r>
                        <a:rPr lang="fr-FR" sz="1800" b="1">
                          <a:latin typeface="Calibri"/>
                          <a:ea typeface="Calibri"/>
                          <a:cs typeface="Times New Roman"/>
                        </a:rPr>
                        <a:t>ICGV 86024</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6</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26</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3">
                <a:tc>
                  <a:txBody>
                    <a:bodyPr/>
                    <a:lstStyle/>
                    <a:p>
                      <a:pPr marR="36195" algn="ctr">
                        <a:lnSpc>
                          <a:spcPct val="115000"/>
                        </a:lnSpc>
                        <a:spcAft>
                          <a:spcPts val="1000"/>
                        </a:spcAft>
                      </a:pPr>
                      <a:r>
                        <a:rPr lang="fr-FR" sz="1800" b="1">
                          <a:latin typeface="Calibri"/>
                          <a:ea typeface="Calibri"/>
                          <a:cs typeface="Times New Roman"/>
                        </a:rPr>
                        <a:t> ICGV 86015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22</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3">
                <a:tc>
                  <a:txBody>
                    <a:bodyPr/>
                    <a:lstStyle/>
                    <a:p>
                      <a:pPr marR="36195" algn="ctr">
                        <a:lnSpc>
                          <a:spcPct val="115000"/>
                        </a:lnSpc>
                        <a:spcAft>
                          <a:spcPts val="1000"/>
                        </a:spcAft>
                      </a:pPr>
                      <a:r>
                        <a:rPr lang="fr-FR" sz="1800" b="1">
                          <a:latin typeface="Calibri"/>
                          <a:ea typeface="Calibri"/>
                          <a:cs typeface="Times New Roman"/>
                        </a:rPr>
                        <a:t>LOCALE</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15</a:t>
                      </a:r>
                      <a:endParaRPr lang="fr-F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14" name="Rectangle 2"/>
          <p:cNvSpPr>
            <a:spLocks noChangeArrowheads="1"/>
          </p:cNvSpPr>
          <p:nvPr/>
        </p:nvSpPr>
        <p:spPr bwMode="auto">
          <a:xfrm>
            <a:off x="500034" y="2928934"/>
            <a:ext cx="198323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fr-FR" sz="200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fr-FR" sz="2000"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Dongolosso</a:t>
            </a:r>
            <a:r>
              <a:rPr kumimoji="0" lang="fr-FR" sz="200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  </a:t>
            </a:r>
            <a:endParaRPr kumimoji="0" lang="fr-FR" sz="320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au 6"/>
          <p:cNvGraphicFramePr>
            <a:graphicFrameLocks noGrp="1"/>
          </p:cNvGraphicFramePr>
          <p:nvPr/>
        </p:nvGraphicFramePr>
        <p:xfrm>
          <a:off x="500034" y="3589979"/>
          <a:ext cx="8072495" cy="1910725"/>
        </p:xfrm>
        <a:graphic>
          <a:graphicData uri="http://schemas.openxmlformats.org/drawingml/2006/table">
            <a:tbl>
              <a:tblPr/>
              <a:tblGrid>
                <a:gridCol w="2690247"/>
                <a:gridCol w="2691124"/>
                <a:gridCol w="2691124"/>
              </a:tblGrid>
              <a:tr h="382145">
                <a:tc>
                  <a:txBody>
                    <a:bodyPr/>
                    <a:lstStyle/>
                    <a:p>
                      <a:pPr marR="36195" algn="ctr">
                        <a:lnSpc>
                          <a:spcPct val="115000"/>
                        </a:lnSpc>
                        <a:spcAft>
                          <a:spcPts val="1000"/>
                        </a:spcAft>
                      </a:pPr>
                      <a:r>
                        <a:rPr lang="fr-FR" sz="1800" b="1" dirty="0">
                          <a:latin typeface="Calibri"/>
                          <a:ea typeface="Calibri"/>
                          <a:cs typeface="Times New Roman"/>
                        </a:rPr>
                        <a:t>Variété </a:t>
                      </a:r>
                      <a:endParaRPr lang="fr-F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gousses </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Poids fane</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145">
                <a:tc>
                  <a:txBody>
                    <a:bodyPr/>
                    <a:lstStyle/>
                    <a:p>
                      <a:pPr marR="36195" algn="ctr">
                        <a:lnSpc>
                          <a:spcPct val="115000"/>
                        </a:lnSpc>
                        <a:spcAft>
                          <a:spcPts val="1000"/>
                        </a:spcAft>
                      </a:pPr>
                      <a:r>
                        <a:rPr lang="fr-FR" sz="1800" b="1">
                          <a:latin typeface="Calibri"/>
                          <a:ea typeface="Calibri"/>
                          <a:cs typeface="Times New Roman"/>
                        </a:rPr>
                        <a:t>ICGV 86124</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1,1 </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145">
                <a:tc>
                  <a:txBody>
                    <a:bodyPr/>
                    <a:lstStyle/>
                    <a:p>
                      <a:pPr marR="36195" algn="ctr">
                        <a:lnSpc>
                          <a:spcPct val="115000"/>
                        </a:lnSpc>
                        <a:spcAft>
                          <a:spcPts val="1000"/>
                        </a:spcAft>
                      </a:pPr>
                      <a:r>
                        <a:rPr lang="fr-FR" sz="1800" b="1">
                          <a:latin typeface="Calibri"/>
                          <a:ea typeface="Calibri"/>
                          <a:cs typeface="Times New Roman"/>
                        </a:rPr>
                        <a:t>ICGV 86024</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1</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145">
                <a:tc>
                  <a:txBody>
                    <a:bodyPr/>
                    <a:lstStyle/>
                    <a:p>
                      <a:pPr marR="36195" algn="ctr">
                        <a:lnSpc>
                          <a:spcPct val="115000"/>
                        </a:lnSpc>
                        <a:spcAft>
                          <a:spcPts val="1000"/>
                        </a:spcAft>
                      </a:pPr>
                      <a:r>
                        <a:rPr lang="fr-FR" sz="1800" b="1">
                          <a:latin typeface="Calibri"/>
                          <a:ea typeface="Calibri"/>
                          <a:cs typeface="Times New Roman"/>
                        </a:rPr>
                        <a:t> ICGV 86015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1,3</a:t>
                      </a:r>
                      <a:endParaRPr lang="fr-F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3,5</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145">
                <a:tc>
                  <a:txBody>
                    <a:bodyPr/>
                    <a:lstStyle/>
                    <a:p>
                      <a:pPr marR="36195" algn="ctr">
                        <a:lnSpc>
                          <a:spcPct val="115000"/>
                        </a:lnSpc>
                        <a:spcAft>
                          <a:spcPts val="1000"/>
                        </a:spcAft>
                      </a:pPr>
                      <a:r>
                        <a:rPr lang="fr-FR" sz="1800" b="1">
                          <a:latin typeface="Calibri"/>
                          <a:ea typeface="Calibri"/>
                          <a:cs typeface="Times New Roman"/>
                        </a:rPr>
                        <a:t>LOCALE</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a:latin typeface="Calibri"/>
                          <a:ea typeface="Calibri"/>
                          <a:cs typeface="Times New Roman"/>
                        </a:rPr>
                        <a:t>0,3</a:t>
                      </a:r>
                      <a:endParaRPr lang="fr-FR"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algn="ctr">
                        <a:lnSpc>
                          <a:spcPct val="115000"/>
                        </a:lnSpc>
                        <a:spcAft>
                          <a:spcPts val="1000"/>
                        </a:spcAft>
                      </a:pPr>
                      <a:r>
                        <a:rPr lang="fr-FR" sz="1800" b="1" dirty="0">
                          <a:latin typeface="Calibri"/>
                          <a:ea typeface="Calibri"/>
                          <a:cs typeface="Times New Roman"/>
                        </a:rPr>
                        <a:t>2,5</a:t>
                      </a:r>
                      <a:endParaRPr lang="fr-FR"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8" name="Groupe 7"/>
          <p:cNvGrpSpPr/>
          <p:nvPr/>
        </p:nvGrpSpPr>
        <p:grpSpPr>
          <a:xfrm>
            <a:off x="71406" y="5786478"/>
            <a:ext cx="1537812" cy="857232"/>
            <a:chOff x="95270" y="5875750"/>
            <a:chExt cx="1762086" cy="982250"/>
          </a:xfrm>
        </p:grpSpPr>
        <p:sp>
          <p:nvSpPr>
            <p:cNvPr id="9" name="Ellipse 8"/>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 name="Image 9"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28604"/>
            <a:ext cx="8183880" cy="660098"/>
          </a:xfrm>
        </p:spPr>
        <p:txBody>
          <a:bodyPr>
            <a:normAutofit/>
          </a:bodyPr>
          <a:lstStyle/>
          <a:p>
            <a:r>
              <a:rPr lang="fr-FR" dirty="0" smtClean="0"/>
              <a:t>NIEBE</a:t>
            </a:r>
            <a:endParaRPr lang="fr-FR" dirty="0"/>
          </a:p>
        </p:txBody>
      </p:sp>
      <p:sp>
        <p:nvSpPr>
          <p:cNvPr id="3" name="Espace réservé du contenu 2"/>
          <p:cNvSpPr>
            <a:spLocks noGrp="1"/>
          </p:cNvSpPr>
          <p:nvPr>
            <p:ph idx="1"/>
          </p:nvPr>
        </p:nvSpPr>
        <p:spPr>
          <a:xfrm>
            <a:off x="500034" y="1000108"/>
            <a:ext cx="8183880" cy="4786346"/>
          </a:xfrm>
        </p:spPr>
        <p:txBody>
          <a:bodyPr>
            <a:normAutofit lnSpcReduction="10000"/>
          </a:bodyPr>
          <a:lstStyle/>
          <a:p>
            <a:pPr>
              <a:buNone/>
            </a:pPr>
            <a:r>
              <a:rPr lang="fr-FR" dirty="0" smtClean="0"/>
              <a:t>Les  tableaux  suivants  représentent les </a:t>
            </a:r>
          </a:p>
          <a:p>
            <a:pPr>
              <a:buNone/>
            </a:pPr>
            <a:r>
              <a:rPr lang="fr-FR" dirty="0" smtClean="0"/>
              <a:t>résultats groupés par type de  pratique des </a:t>
            </a:r>
          </a:p>
          <a:p>
            <a:pPr>
              <a:buNone/>
            </a:pPr>
            <a:r>
              <a:rPr lang="fr-FR" dirty="0" smtClean="0"/>
              <a:t>poids gousses, fanes et graines en kg dans </a:t>
            </a:r>
          </a:p>
          <a:p>
            <a:pPr>
              <a:buNone/>
            </a:pPr>
            <a:r>
              <a:rPr lang="fr-FR" dirty="0" smtClean="0"/>
              <a:t>chaque quartier c'est-à-dire une pratique </a:t>
            </a:r>
          </a:p>
          <a:p>
            <a:pPr>
              <a:buNone/>
            </a:pPr>
            <a:r>
              <a:rPr lang="fr-FR" dirty="0" smtClean="0"/>
              <a:t>améliorée </a:t>
            </a:r>
            <a:r>
              <a:rPr lang="fr-FR" dirty="0" smtClean="0"/>
              <a:t>de </a:t>
            </a:r>
            <a:r>
              <a:rPr lang="fr-FR" dirty="0" smtClean="0"/>
              <a:t>0,40m</a:t>
            </a:r>
            <a:r>
              <a:rPr lang="fr-FR" dirty="0" smtClean="0"/>
              <a:t> </a:t>
            </a:r>
            <a:r>
              <a:rPr lang="fr-FR" dirty="0" smtClean="0"/>
              <a:t>sur la ligne </a:t>
            </a:r>
            <a:r>
              <a:rPr lang="fr-FR" dirty="0" smtClean="0"/>
              <a:t>puis celle </a:t>
            </a:r>
            <a:r>
              <a:rPr lang="fr-FR" dirty="0" smtClean="0"/>
              <a:t>paysanne. </a:t>
            </a:r>
            <a:endParaRPr lang="fr-FR" dirty="0" smtClean="0"/>
          </a:p>
          <a:p>
            <a:pPr>
              <a:buNone/>
            </a:pPr>
            <a:r>
              <a:rPr lang="fr-FR" dirty="0" smtClean="0"/>
              <a:t> </a:t>
            </a:r>
            <a:r>
              <a:rPr lang="fr-FR" dirty="0" smtClean="0"/>
              <a:t>L</a:t>
            </a:r>
            <a:r>
              <a:rPr lang="fr-FR" dirty="0" smtClean="0"/>
              <a:t>a </a:t>
            </a:r>
            <a:r>
              <a:rPr lang="fr-FR" dirty="0" smtClean="0"/>
              <a:t>récolte </a:t>
            </a:r>
            <a:r>
              <a:rPr lang="fr-FR" dirty="0" smtClean="0"/>
              <a:t>a concerné </a:t>
            </a:r>
            <a:r>
              <a:rPr lang="fr-FR" dirty="0" smtClean="0"/>
              <a:t>les quatre lignes centrales.</a:t>
            </a:r>
          </a:p>
          <a:p>
            <a:pPr>
              <a:buNone/>
            </a:pPr>
            <a:r>
              <a:rPr lang="fr-FR" dirty="0" smtClean="0"/>
              <a:t>  </a:t>
            </a:r>
            <a:endParaRPr lang="fr-FR" dirty="0" smtClean="0"/>
          </a:p>
          <a:p>
            <a:r>
              <a:rPr lang="fr-FR" b="1" dirty="0" smtClean="0"/>
              <a:t>Village </a:t>
            </a:r>
            <a:r>
              <a:rPr lang="fr-FR" b="1" dirty="0" smtClean="0"/>
              <a:t>de </a:t>
            </a:r>
            <a:r>
              <a:rPr lang="fr-FR" b="1" dirty="0" err="1" smtClean="0"/>
              <a:t>Sarakelé</a:t>
            </a:r>
            <a:r>
              <a:rPr lang="fr-FR" b="1" dirty="0" smtClean="0"/>
              <a:t>   </a:t>
            </a:r>
            <a:endParaRPr lang="fr-FR" dirty="0" smtClean="0"/>
          </a:p>
          <a:p>
            <a:pPr>
              <a:buNone/>
            </a:pPr>
            <a:r>
              <a:rPr lang="fr-FR" dirty="0" smtClean="0"/>
              <a:t>Champ école : pratique améliorée</a:t>
            </a:r>
            <a:endParaRPr lang="fr-FR" dirty="0"/>
          </a:p>
        </p:txBody>
      </p:sp>
      <p:grpSp>
        <p:nvGrpSpPr>
          <p:cNvPr id="4" name="Groupe 3"/>
          <p:cNvGrpSpPr/>
          <p:nvPr/>
        </p:nvGrpSpPr>
        <p:grpSpPr>
          <a:xfrm>
            <a:off x="71406" y="5786478"/>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1472" y="642918"/>
            <a:ext cx="2029723" cy="369332"/>
          </a:xfrm>
          <a:prstGeom prst="rect">
            <a:avLst/>
          </a:prstGeom>
        </p:spPr>
        <p:txBody>
          <a:bodyPr wrap="none">
            <a:spAutoFit/>
          </a:bodyPr>
          <a:lstStyle/>
          <a:p>
            <a:r>
              <a:rPr lang="fr-FR" dirty="0"/>
              <a:t>Champ </a:t>
            </a:r>
            <a:r>
              <a:rPr lang="fr-FR" dirty="0" smtClean="0"/>
              <a:t>école: </a:t>
            </a:r>
            <a:r>
              <a:rPr lang="fr-FR" dirty="0" smtClean="0"/>
              <a:t> </a:t>
            </a:r>
            <a:r>
              <a:rPr lang="fr-FR" dirty="0"/>
              <a:t> </a:t>
            </a:r>
          </a:p>
        </p:txBody>
      </p:sp>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graphicFrame>
        <p:nvGraphicFramePr>
          <p:cNvPr id="10" name="Tableau 9"/>
          <p:cNvGraphicFramePr>
            <a:graphicFrameLocks noGrp="1"/>
          </p:cNvGraphicFramePr>
          <p:nvPr/>
        </p:nvGraphicFramePr>
        <p:xfrm>
          <a:off x="642909" y="1214424"/>
          <a:ext cx="7786742" cy="4429153"/>
        </p:xfrm>
        <a:graphic>
          <a:graphicData uri="http://schemas.openxmlformats.org/drawingml/2006/table">
            <a:tbl>
              <a:tblPr/>
              <a:tblGrid>
                <a:gridCol w="1567865"/>
                <a:gridCol w="1567865"/>
                <a:gridCol w="1472262"/>
                <a:gridCol w="1586985"/>
                <a:gridCol w="1591765"/>
              </a:tblGrid>
              <a:tr h="394053">
                <a:tc rowSpan="2">
                  <a:txBody>
                    <a:bodyPr/>
                    <a:lstStyle/>
                    <a:p>
                      <a:pPr algn="ctr" rtl="0" fontAlgn="t"/>
                      <a:r>
                        <a:rPr lang="fr-FR" sz="1800" b="1" i="0" u="none" strike="noStrike" dirty="0">
                          <a:solidFill>
                            <a:srgbClr val="000000"/>
                          </a:solidFill>
                          <a:latin typeface="Calibri"/>
                        </a:rPr>
                        <a:t>Variétés</a:t>
                      </a:r>
                      <a:r>
                        <a:rPr lang="fr-FR" sz="1800" b="0" i="0" u="none" strike="noStrike" dirty="0">
                          <a:solidFill>
                            <a:srgbClr val="000000"/>
                          </a:solidFill>
                          <a:latin typeface="Calibri"/>
                        </a:rPr>
                        <a:t> </a:t>
                      </a:r>
                      <a:endParaRPr lang="fr-FR" sz="18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t"/>
                      <a:r>
                        <a:rPr lang="fr-FR" sz="1800" b="1" i="0" u="none" strike="noStrike" dirty="0">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800" b="1" i="0" u="none" strike="noStrike" dirty="0">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803867">
                <a:tc vMerge="1">
                  <a:txBody>
                    <a:bodyPr/>
                    <a:lstStyle/>
                    <a:p>
                      <a:endParaRPr lang="fr-FR"/>
                    </a:p>
                  </a:txBody>
                  <a:tcPr/>
                </a:tc>
                <a:tc>
                  <a:txBody>
                    <a:bodyPr/>
                    <a:lstStyle/>
                    <a:p>
                      <a:pPr algn="ctr" rtl="0" fontAlgn="t"/>
                      <a:r>
                        <a:rPr lang="fr-FR" sz="18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867">
                <a:tc>
                  <a:txBody>
                    <a:bodyPr/>
                    <a:lstStyle/>
                    <a:p>
                      <a:pPr algn="ctr" rtl="0" fontAlgn="t"/>
                      <a:r>
                        <a:rPr lang="fr-FR" sz="1400" b="1" i="0" u="none" strike="noStrike">
                          <a:solidFill>
                            <a:srgbClr val="000000"/>
                          </a:solidFill>
                          <a:latin typeface="Calibri"/>
                        </a:rPr>
                        <a:t>Korobalen</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25,2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17,1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0,4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867">
                <a:tc>
                  <a:txBody>
                    <a:bodyPr/>
                    <a:lstStyle/>
                    <a:p>
                      <a:pPr algn="ctr" rtl="0" fontAlgn="t"/>
                      <a:r>
                        <a:rPr lang="fr-FR" sz="1400" b="1" i="0" u="none" strike="noStrike">
                          <a:solidFill>
                            <a:srgbClr val="000000"/>
                          </a:solidFill>
                          <a:latin typeface="Calibri"/>
                        </a:rPr>
                        <a:t>Maradi locale</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15,7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10,1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867">
                <a:tc>
                  <a:txBody>
                    <a:bodyPr/>
                    <a:lstStyle/>
                    <a:p>
                      <a:pPr algn="ctr" rtl="0" fontAlgn="t"/>
                      <a:r>
                        <a:rPr lang="fr-FR" sz="1400" b="1" i="0" u="none" strike="noStrike">
                          <a:solidFill>
                            <a:srgbClr val="000000"/>
                          </a:solidFill>
                          <a:latin typeface="Calibri"/>
                        </a:rPr>
                        <a:t>Sangaraka</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816">
                <a:tc>
                  <a:txBody>
                    <a:bodyPr/>
                    <a:lstStyle/>
                    <a:p>
                      <a:pPr algn="ctr" rtl="0" fontAlgn="t"/>
                      <a:r>
                        <a:rPr lang="fr-FR" sz="1400" b="1" i="0" u="none" strike="noStrike">
                          <a:solidFill>
                            <a:srgbClr val="000000"/>
                          </a:solidFill>
                          <a:latin typeface="Calibri"/>
                        </a:rPr>
                        <a:t>Wilibali</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12,3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9,1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816">
                <a:tc>
                  <a:txBody>
                    <a:bodyPr/>
                    <a:lstStyle/>
                    <a:p>
                      <a:pPr algn="ctr" rtl="0" fontAlgn="t"/>
                      <a:r>
                        <a:rPr lang="fr-FR" sz="1400" b="1" i="0" u="none" strike="noStrike">
                          <a:solidFill>
                            <a:srgbClr val="000000"/>
                          </a:solidFill>
                          <a:latin typeface="Calibri"/>
                        </a:rPr>
                        <a:t>Locale</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_</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 4"/>
          <p:cNvGrpSpPr/>
          <p:nvPr/>
        </p:nvGrpSpPr>
        <p:grpSpPr>
          <a:xfrm>
            <a:off x="71406" y="5786478"/>
            <a:ext cx="1537812" cy="857232"/>
            <a:chOff x="95270" y="5875750"/>
            <a:chExt cx="1762086" cy="982250"/>
          </a:xfrm>
        </p:grpSpPr>
        <p:sp>
          <p:nvSpPr>
            <p:cNvPr id="6" name="Ellipse 5"/>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7" name="Image 6"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10" name="ZoneTexte 9"/>
          <p:cNvSpPr txBox="1"/>
          <p:nvPr/>
        </p:nvSpPr>
        <p:spPr>
          <a:xfrm>
            <a:off x="500034" y="428604"/>
            <a:ext cx="3341749" cy="646331"/>
          </a:xfrm>
          <a:prstGeom prst="rect">
            <a:avLst/>
          </a:prstGeom>
          <a:noFill/>
        </p:spPr>
        <p:txBody>
          <a:bodyPr wrap="square" rtlCol="0">
            <a:spAutoFit/>
          </a:bodyPr>
          <a:lstStyle/>
          <a:p>
            <a:r>
              <a:rPr lang="fr-FR" dirty="0" err="1" smtClean="0"/>
              <a:t>Zibala</a:t>
            </a:r>
            <a:r>
              <a:rPr lang="fr-FR" dirty="0" smtClean="0"/>
              <a:t> </a:t>
            </a:r>
          </a:p>
          <a:p>
            <a:endParaRPr lang="fr-FR" dirty="0"/>
          </a:p>
        </p:txBody>
      </p:sp>
      <p:graphicFrame>
        <p:nvGraphicFramePr>
          <p:cNvPr id="14" name="Tableau 13"/>
          <p:cNvGraphicFramePr>
            <a:graphicFrameLocks noGrp="1"/>
          </p:cNvGraphicFramePr>
          <p:nvPr/>
        </p:nvGraphicFramePr>
        <p:xfrm>
          <a:off x="571473" y="1000109"/>
          <a:ext cx="7858179" cy="4786344"/>
        </p:xfrm>
        <a:graphic>
          <a:graphicData uri="http://schemas.openxmlformats.org/drawingml/2006/table">
            <a:tbl>
              <a:tblPr/>
              <a:tblGrid>
                <a:gridCol w="1603608"/>
                <a:gridCol w="1538665"/>
                <a:gridCol w="1518682"/>
                <a:gridCol w="1598612"/>
                <a:gridCol w="1598612"/>
              </a:tblGrid>
              <a:tr h="367051">
                <a:tc rowSpan="2">
                  <a:txBody>
                    <a:bodyPr/>
                    <a:lstStyle/>
                    <a:p>
                      <a:pPr algn="ctr" rtl="0" fontAlgn="t"/>
                      <a:r>
                        <a:rPr lang="fr-FR" sz="1600" b="1" i="0" u="none" strike="noStrike" dirty="0">
                          <a:solidFill>
                            <a:srgbClr val="000000"/>
                          </a:solidFill>
                          <a:latin typeface="Calibri"/>
                        </a:rPr>
                        <a:t>Variétés</a:t>
                      </a:r>
                      <a:r>
                        <a:rPr lang="fr-FR" sz="1600" b="0" i="0" u="none" strike="noStrike" dirty="0">
                          <a:solidFill>
                            <a:srgbClr val="000000"/>
                          </a:solidFill>
                          <a:latin typeface="Calibri"/>
                        </a:rPr>
                        <a:t> </a:t>
                      </a:r>
                      <a:endParaRPr lang="fr-FR" sz="16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t"/>
                      <a:r>
                        <a:rPr lang="fr-FR" sz="1600" b="1" i="0" u="none" strike="noStrike">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6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704738">
                <a:tc vMerge="1">
                  <a:txBody>
                    <a:bodyPr/>
                    <a:lstStyle/>
                    <a:p>
                      <a:endParaRPr lang="fr-FR"/>
                    </a:p>
                  </a:txBody>
                  <a:tcPr/>
                </a:tc>
                <a:tc>
                  <a:txBody>
                    <a:bodyPr/>
                    <a:lstStyle/>
                    <a:p>
                      <a:pPr algn="ctr" rtl="0" fontAlgn="t"/>
                      <a:r>
                        <a:rPr lang="fr-FR" sz="16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876">
                <a:tc>
                  <a:txBody>
                    <a:bodyPr/>
                    <a:lstStyle/>
                    <a:p>
                      <a:pPr algn="ctr" rtl="0" fontAlgn="t"/>
                      <a:r>
                        <a:rPr lang="fr-FR" sz="1600" b="1" i="0" u="none" strike="noStrike">
                          <a:solidFill>
                            <a:srgbClr val="000000"/>
                          </a:solidFill>
                          <a:latin typeface="Calibri"/>
                        </a:rPr>
                        <a:t>Korobalen</a:t>
                      </a:r>
                      <a:r>
                        <a:rPr lang="fr-FR" sz="1400" b="1"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20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23,5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0,8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876">
                <a:tc>
                  <a:txBody>
                    <a:bodyPr/>
                    <a:lstStyle/>
                    <a:p>
                      <a:pPr algn="ctr" rtl="0" fontAlgn="t"/>
                      <a:r>
                        <a:rPr lang="fr-FR" sz="1600" b="1" i="0" u="none" strike="noStrike">
                          <a:solidFill>
                            <a:srgbClr val="000000"/>
                          </a:solidFill>
                          <a:latin typeface="Calibri"/>
                        </a:rPr>
                        <a:t>Maradi locale</a:t>
                      </a:r>
                      <a:r>
                        <a:rPr lang="fr-FR" sz="1400" b="1"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19,6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21,1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1,5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876">
                <a:tc>
                  <a:txBody>
                    <a:bodyPr/>
                    <a:lstStyle/>
                    <a:p>
                      <a:pPr algn="ctr" rtl="0" fontAlgn="t"/>
                      <a:r>
                        <a:rPr lang="fr-FR" sz="1600" b="1" i="0" u="none" strike="noStrike">
                          <a:solidFill>
                            <a:srgbClr val="000000"/>
                          </a:solidFill>
                          <a:latin typeface="Calibri"/>
                        </a:rPr>
                        <a:t>Sangaraka</a:t>
                      </a:r>
                      <a:r>
                        <a:rPr lang="fr-FR" sz="1400" b="1"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30,1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34,4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FR" sz="1400" b="1" i="0" u="none" strike="noStrike">
                          <a:solidFill>
                            <a:srgbClr val="000000"/>
                          </a:solidFill>
                          <a:latin typeface="Calibri"/>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a:t>
                      </a:r>
                      <a:r>
                        <a:rPr lang="fr-FR" sz="1600" b="0" i="0" u="none" strike="noStrike">
                          <a:solidFill>
                            <a:srgbClr val="000000"/>
                          </a:solidFill>
                          <a:latin typeface="Calibri"/>
                        </a:rPr>
                        <a:t> </a:t>
                      </a:r>
                      <a:endParaRPr lang="fr-FR" sz="18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281">
                <a:tc>
                  <a:txBody>
                    <a:bodyPr/>
                    <a:lstStyle/>
                    <a:p>
                      <a:pPr algn="ctr" rtl="0" fontAlgn="t"/>
                      <a:r>
                        <a:rPr lang="fr-FR" sz="1600" b="1" i="0" u="none" strike="noStrike">
                          <a:solidFill>
                            <a:srgbClr val="000000"/>
                          </a:solidFill>
                          <a:latin typeface="Calibri"/>
                        </a:rPr>
                        <a:t>Wilibali</a:t>
                      </a:r>
                      <a:r>
                        <a:rPr lang="fr-FR" sz="1400" b="1"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16,5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20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6646">
                <a:tc>
                  <a:txBody>
                    <a:bodyPr/>
                    <a:lstStyle/>
                    <a:p>
                      <a:pPr algn="ctr" rtl="0" fontAlgn="t"/>
                      <a:r>
                        <a:rPr lang="fr-FR" sz="1600" b="1" i="0" u="none" strike="noStrike">
                          <a:solidFill>
                            <a:srgbClr val="000000"/>
                          </a:solidFill>
                          <a:latin typeface="Calibri"/>
                        </a:rPr>
                        <a:t>Locale</a:t>
                      </a:r>
                      <a:r>
                        <a:rPr lang="fr-FR" sz="1400" b="1"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18,1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5,7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0,8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5256102"/>
          </a:xfrm>
        </p:spPr>
        <p:txBody>
          <a:bodyPr>
            <a:normAutofit fontScale="85000" lnSpcReduction="20000"/>
          </a:bodyPr>
          <a:lstStyle/>
          <a:p>
            <a:pPr>
              <a:buNone/>
            </a:pPr>
            <a:r>
              <a:rPr lang="fr-FR" b="1" dirty="0" smtClean="0"/>
              <a:t>SOMMAIRE :</a:t>
            </a:r>
          </a:p>
          <a:p>
            <a:pPr>
              <a:buNone/>
            </a:pPr>
            <a:endParaRPr lang="fr-FR" dirty="0" smtClean="0"/>
          </a:p>
          <a:p>
            <a:r>
              <a:rPr lang="fr-FR" b="1" dirty="0" smtClean="0"/>
              <a:t>I – INTRODUCTION</a:t>
            </a:r>
          </a:p>
          <a:p>
            <a:endParaRPr lang="fr-FR" dirty="0" smtClean="0"/>
          </a:p>
          <a:p>
            <a:r>
              <a:rPr lang="fr-FR" b="1" dirty="0" smtClean="0"/>
              <a:t>II - ACTIVITES PROPREMENTS DITES</a:t>
            </a:r>
          </a:p>
          <a:p>
            <a:endParaRPr lang="fr-FR" dirty="0" smtClean="0"/>
          </a:p>
          <a:p>
            <a:pPr>
              <a:buNone/>
            </a:pPr>
            <a:r>
              <a:rPr lang="fr-FR" b="1" dirty="0" smtClean="0"/>
              <a:t>1 -  ARACHIDE</a:t>
            </a:r>
          </a:p>
          <a:p>
            <a:endParaRPr lang="fr-FR" b="1" dirty="0" smtClean="0"/>
          </a:p>
          <a:p>
            <a:pPr>
              <a:buNone/>
            </a:pPr>
            <a:r>
              <a:rPr lang="fr-FR" b="1" dirty="0" smtClean="0"/>
              <a:t>2 - NIEBE</a:t>
            </a:r>
          </a:p>
          <a:p>
            <a:endParaRPr lang="fr-FR" dirty="0" smtClean="0"/>
          </a:p>
          <a:p>
            <a:r>
              <a:rPr lang="fr-FR" b="1" dirty="0" smtClean="0"/>
              <a:t>III - DIFFICULTES RENCONTREES</a:t>
            </a:r>
          </a:p>
          <a:p>
            <a:endParaRPr lang="fr-FR" dirty="0" smtClean="0"/>
          </a:p>
          <a:p>
            <a:r>
              <a:rPr lang="fr-FR" b="1" dirty="0" smtClean="0"/>
              <a:t>IV - RECOMMATIONS </a:t>
            </a:r>
          </a:p>
          <a:p>
            <a:endParaRPr lang="fr-FR" b="1" dirty="0" smtClean="0"/>
          </a:p>
          <a:p>
            <a:r>
              <a:rPr lang="fr-FR" b="1" dirty="0" smtClean="0"/>
              <a:t> V - CONCLUSION</a:t>
            </a:r>
            <a:endParaRPr lang="fr-FR" dirty="0"/>
          </a:p>
        </p:txBody>
      </p:sp>
      <p:grpSp>
        <p:nvGrpSpPr>
          <p:cNvPr id="4" name="Groupe 3"/>
          <p:cNvGrpSpPr/>
          <p:nvPr/>
        </p:nvGrpSpPr>
        <p:grpSpPr>
          <a:xfrm>
            <a:off x="95270" y="5875750"/>
            <a:ext cx="1762086" cy="982250"/>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428604"/>
            <a:ext cx="8183880" cy="398318"/>
          </a:xfrm>
        </p:spPr>
        <p:txBody>
          <a:bodyPr>
            <a:normAutofit fontScale="70000" lnSpcReduction="20000"/>
          </a:bodyPr>
          <a:lstStyle/>
          <a:p>
            <a:r>
              <a:rPr lang="fr-FR" dirty="0" err="1" smtClean="0"/>
              <a:t>Karaba</a:t>
            </a:r>
            <a:r>
              <a:rPr lang="fr-FR" dirty="0" smtClean="0"/>
              <a:t> </a:t>
            </a:r>
            <a:endParaRPr lang="fr-FR" dirty="0"/>
          </a:p>
        </p:txBody>
      </p:sp>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graphicFrame>
        <p:nvGraphicFramePr>
          <p:cNvPr id="12" name="Tableau 11"/>
          <p:cNvGraphicFramePr>
            <a:graphicFrameLocks noGrp="1"/>
          </p:cNvGraphicFramePr>
          <p:nvPr/>
        </p:nvGraphicFramePr>
        <p:xfrm>
          <a:off x="928661" y="1071545"/>
          <a:ext cx="7286678" cy="4156090"/>
        </p:xfrm>
        <a:graphic>
          <a:graphicData uri="http://schemas.openxmlformats.org/drawingml/2006/table">
            <a:tbl>
              <a:tblPr/>
              <a:tblGrid>
                <a:gridCol w="1513133"/>
                <a:gridCol w="1588789"/>
                <a:gridCol w="1588789"/>
                <a:gridCol w="1305076"/>
                <a:gridCol w="1290891"/>
              </a:tblGrid>
              <a:tr h="534116">
                <a:tc rowSpan="2">
                  <a:txBody>
                    <a:bodyPr/>
                    <a:lstStyle/>
                    <a:p>
                      <a:pPr algn="ctr" rtl="0" fontAlgn="t"/>
                      <a:r>
                        <a:rPr lang="fr-FR" sz="1800" b="1" i="0" u="none" strike="noStrike" dirty="0">
                          <a:solidFill>
                            <a:srgbClr val="000000"/>
                          </a:solidFill>
                          <a:latin typeface="Calibri"/>
                        </a:rPr>
                        <a:t>Variétés</a:t>
                      </a:r>
                      <a:r>
                        <a:rPr lang="fr-FR" sz="1800" b="0" i="0" u="none" strike="noStrike" dirty="0">
                          <a:solidFill>
                            <a:srgbClr val="000000"/>
                          </a:solidFill>
                          <a:latin typeface="Calibri"/>
                        </a:rPr>
                        <a:t> </a:t>
                      </a:r>
                      <a:endParaRPr lang="fr-FR" sz="18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1800" b="1" i="0" u="none" strike="noStrike" dirty="0">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800" b="1" i="0" u="none" strike="noStrike" dirty="0">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823207">
                <a:tc vMerge="1">
                  <a:txBody>
                    <a:bodyPr/>
                    <a:lstStyle/>
                    <a:p>
                      <a:endParaRPr lang="fr-FR"/>
                    </a:p>
                  </a:txBody>
                  <a:tcPr/>
                </a:tc>
                <a:tc>
                  <a:txBody>
                    <a:bodyPr/>
                    <a:lstStyle/>
                    <a:p>
                      <a:pPr algn="ctr" rtl="0" fontAlgn="t"/>
                      <a:r>
                        <a:rPr lang="fr-FR" sz="18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0022">
                <a:tc>
                  <a:txBody>
                    <a:bodyPr/>
                    <a:lstStyle/>
                    <a:p>
                      <a:pPr algn="l" fontAlgn="t"/>
                      <a:r>
                        <a:rPr lang="fr-FR" sz="1600" b="1" i="0" u="none" strike="noStrike" dirty="0" err="1">
                          <a:solidFill>
                            <a:srgbClr val="002060"/>
                          </a:solidFill>
                          <a:latin typeface="Calibri"/>
                        </a:rPr>
                        <a:t>Korobalen</a:t>
                      </a:r>
                      <a:endParaRPr lang="fr-FR" sz="1600" b="1" i="0" u="none" strike="noStrike" dirty="0">
                        <a:solidFill>
                          <a:srgbClr val="00206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0,5</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0,6</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600" b="1" i="0" u="none" strike="noStrike" dirty="0">
                          <a:solidFill>
                            <a:srgbClr val="002060"/>
                          </a:solidFill>
                          <a:latin typeface="Calibri"/>
                        </a:rPr>
                        <a:t>0,6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0,5</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8679">
                <a:tc>
                  <a:txBody>
                    <a:bodyPr/>
                    <a:lstStyle/>
                    <a:p>
                      <a:pPr algn="l" fontAlgn="t"/>
                      <a:r>
                        <a:rPr lang="fr-FR" sz="1600" b="1" i="0" u="none" strike="noStrike">
                          <a:solidFill>
                            <a:srgbClr val="002060"/>
                          </a:solidFill>
                          <a:latin typeface="Calibri"/>
                        </a:rPr>
                        <a:t>Maradi 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0,8</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2</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600" b="1" i="0" u="none" strike="noStrike" dirty="0">
                          <a:solidFill>
                            <a:srgbClr val="002060"/>
                          </a:solidFill>
                          <a:latin typeface="Calibri"/>
                        </a:rPr>
                        <a:t>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1,1</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22">
                <a:tc>
                  <a:txBody>
                    <a:bodyPr/>
                    <a:lstStyle/>
                    <a:p>
                      <a:pPr algn="l" fontAlgn="t"/>
                      <a:r>
                        <a:rPr lang="fr-FR" sz="1600" b="1" i="0" u="none" strike="noStrike">
                          <a:solidFill>
                            <a:srgbClr val="002060"/>
                          </a:solidFill>
                          <a:latin typeface="Calibri"/>
                        </a:rPr>
                        <a:t>Sangaraka</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6</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8</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600" b="1" i="0" u="none" strike="noStrike" dirty="0">
                          <a:solidFill>
                            <a:srgbClr val="002060"/>
                          </a:solidFill>
                          <a:latin typeface="Calibri"/>
                        </a:rPr>
                        <a:t>0 ,5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0 ,5</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22">
                <a:tc>
                  <a:txBody>
                    <a:bodyPr/>
                    <a:lstStyle/>
                    <a:p>
                      <a:pPr algn="l" fontAlgn="t"/>
                      <a:r>
                        <a:rPr lang="fr-FR" sz="1600" b="1" i="0" u="none" strike="noStrike">
                          <a:solidFill>
                            <a:srgbClr val="002060"/>
                          </a:solidFill>
                          <a:latin typeface="Calibri"/>
                        </a:rPr>
                        <a:t>Wilibali</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1,6</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2,3</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600" b="1" i="0" u="none" strike="noStrike" dirty="0">
                          <a:solidFill>
                            <a:srgbClr val="00206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a:solidFill>
                            <a:srgbClr val="002060"/>
                          </a:solidFill>
                          <a:latin typeface="Calibri"/>
                          <a:ea typeface="Calibri"/>
                          <a:cs typeface="Times New Roman"/>
                        </a:rPr>
                        <a:t>0,9</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22">
                <a:tc>
                  <a:txBody>
                    <a:bodyPr/>
                    <a:lstStyle/>
                    <a:p>
                      <a:pPr algn="l" fontAlgn="t"/>
                      <a:r>
                        <a:rPr lang="fr-FR" sz="1600" b="1" i="0" u="none" strike="noStrike">
                          <a:solidFill>
                            <a:srgbClr val="002060"/>
                          </a:solidFill>
                          <a:latin typeface="Calibri"/>
                        </a:rPr>
                        <a:t>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1,9</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1,7</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600" b="1" i="0" u="none" strike="noStrike" dirty="0">
                          <a:solidFill>
                            <a:srgbClr val="002060"/>
                          </a:solidFill>
                          <a:latin typeface="Calibri"/>
                        </a:rPr>
                        <a:t>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fr-FR" sz="1200" b="1" dirty="0">
                          <a:solidFill>
                            <a:srgbClr val="002060"/>
                          </a:solidFill>
                          <a:latin typeface="Calibri"/>
                          <a:ea typeface="Calibri"/>
                          <a:cs typeface="Times New Roman"/>
                        </a:rPr>
                        <a:t>1,1</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3"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11" name="Rectangle 1"/>
          <p:cNvSpPr>
            <a:spLocks noChangeArrowheads="1"/>
          </p:cNvSpPr>
          <p:nvPr/>
        </p:nvSpPr>
        <p:spPr bwMode="auto">
          <a:xfrm>
            <a:off x="500034" y="928670"/>
            <a:ext cx="133882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Zeresso</a:t>
            </a:r>
            <a:r>
              <a:rPr kumimoji="0" lang="fr-FR"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3" name="Tableau 12"/>
          <p:cNvGraphicFramePr>
            <a:graphicFrameLocks noGrp="1"/>
          </p:cNvGraphicFramePr>
          <p:nvPr/>
        </p:nvGraphicFramePr>
        <p:xfrm>
          <a:off x="642911" y="1428736"/>
          <a:ext cx="7642259" cy="4071968"/>
        </p:xfrm>
        <a:graphic>
          <a:graphicData uri="http://schemas.openxmlformats.org/drawingml/2006/table">
            <a:tbl>
              <a:tblPr/>
              <a:tblGrid>
                <a:gridCol w="1716620"/>
                <a:gridCol w="1716620"/>
                <a:gridCol w="1568067"/>
                <a:gridCol w="1320476"/>
                <a:gridCol w="1320476"/>
              </a:tblGrid>
              <a:tr h="413098">
                <a:tc rowSpan="2">
                  <a:txBody>
                    <a:bodyPr/>
                    <a:lstStyle/>
                    <a:p>
                      <a:pPr algn="ctr" rtl="0" fontAlgn="t"/>
                      <a:r>
                        <a:rPr lang="fr-FR" sz="1600" b="1" i="0" u="none" strike="noStrike" dirty="0">
                          <a:solidFill>
                            <a:srgbClr val="000000"/>
                          </a:solidFill>
                          <a:latin typeface="Calibri"/>
                        </a:rPr>
                        <a:t>Variétés</a:t>
                      </a:r>
                      <a:r>
                        <a:rPr lang="fr-FR" sz="1600" b="0" i="0" u="none" strike="noStrike" dirty="0">
                          <a:solidFill>
                            <a:srgbClr val="000000"/>
                          </a:solidFill>
                          <a:latin typeface="Calibri"/>
                        </a:rPr>
                        <a:t> </a:t>
                      </a:r>
                      <a:endParaRPr lang="fr-FR" sz="16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t"/>
                      <a:r>
                        <a:rPr lang="fr-FR" sz="1600" b="1" i="0" u="none" strike="noStrike" dirty="0">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6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1081923">
                <a:tc vMerge="1">
                  <a:txBody>
                    <a:bodyPr/>
                    <a:lstStyle/>
                    <a:p>
                      <a:endParaRPr lang="fr-FR"/>
                    </a:p>
                  </a:txBody>
                  <a:tcPr/>
                </a:tc>
                <a:tc>
                  <a:txBody>
                    <a:bodyPr/>
                    <a:lstStyle/>
                    <a:p>
                      <a:pPr algn="ctr" rtl="0" fontAlgn="t"/>
                      <a:r>
                        <a:rPr lang="fr-FR" sz="16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770">
                <a:tc>
                  <a:txBody>
                    <a:bodyPr/>
                    <a:lstStyle/>
                    <a:p>
                      <a:pPr algn="ctr" rtl="0" fontAlgn="t"/>
                      <a:r>
                        <a:rPr lang="fr-FR" sz="1400" b="1" i="0" u="none" strike="noStrike" dirty="0" err="1">
                          <a:solidFill>
                            <a:srgbClr val="000000"/>
                          </a:solidFill>
                          <a:latin typeface="Calibri"/>
                        </a:rPr>
                        <a:t>Korobalen</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9,5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b="1">
                          <a:solidFill>
                            <a:srgbClr val="002060"/>
                          </a:solidFill>
                          <a:latin typeface="Calibri"/>
                          <a:ea typeface="Calibri"/>
                          <a:cs typeface="Times New Roman"/>
                        </a:rPr>
                        <a:t>5,5</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5867">
                <a:tc>
                  <a:txBody>
                    <a:bodyPr/>
                    <a:lstStyle/>
                    <a:p>
                      <a:pPr algn="ctr" rtl="0" fontAlgn="t"/>
                      <a:r>
                        <a:rPr lang="fr-FR" sz="1400" b="1" i="0" u="none" strike="noStrike">
                          <a:solidFill>
                            <a:srgbClr val="000000"/>
                          </a:solidFill>
                          <a:latin typeface="Calibri"/>
                        </a:rPr>
                        <a:t>Maradi locale</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b="1">
                          <a:solidFill>
                            <a:srgbClr val="002060"/>
                          </a:solidFill>
                          <a:latin typeface="Calibri"/>
                          <a:ea typeface="Calibri"/>
                          <a:cs typeface="Times New Roman"/>
                        </a:rPr>
                        <a:t>3</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770">
                <a:tc>
                  <a:txBody>
                    <a:bodyPr/>
                    <a:lstStyle/>
                    <a:p>
                      <a:pPr algn="ctr" rtl="0" fontAlgn="t"/>
                      <a:r>
                        <a:rPr lang="fr-FR" sz="1400" b="1" i="0" u="none" strike="noStrike">
                          <a:solidFill>
                            <a:srgbClr val="000000"/>
                          </a:solidFill>
                          <a:latin typeface="Calibri"/>
                        </a:rPr>
                        <a:t>Sangaraka</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b="1">
                          <a:solidFill>
                            <a:srgbClr val="002060"/>
                          </a:solidFill>
                          <a:latin typeface="Calibri"/>
                          <a:ea typeface="Calibri"/>
                          <a:cs typeface="Times New Roman"/>
                        </a:rPr>
                        <a:t>3,5</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770">
                <a:tc>
                  <a:txBody>
                    <a:bodyPr/>
                    <a:lstStyle/>
                    <a:p>
                      <a:pPr algn="ctr" rtl="0" fontAlgn="t"/>
                      <a:r>
                        <a:rPr lang="fr-FR" sz="1400" b="1" i="0" u="none" strike="noStrike">
                          <a:solidFill>
                            <a:srgbClr val="000000"/>
                          </a:solidFill>
                          <a:latin typeface="Calibri"/>
                        </a:rPr>
                        <a:t>Wilibali</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6,5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b="1">
                          <a:solidFill>
                            <a:srgbClr val="002060"/>
                          </a:solidFill>
                          <a:latin typeface="Calibri"/>
                          <a:ea typeface="Calibri"/>
                          <a:cs typeface="Times New Roman"/>
                        </a:rPr>
                        <a:t>3</a:t>
                      </a:r>
                      <a:endParaRPr lang="fr-FR"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770">
                <a:tc>
                  <a:txBody>
                    <a:bodyPr/>
                    <a:lstStyle/>
                    <a:p>
                      <a:pPr algn="ctr" rtl="0" fontAlgn="t"/>
                      <a:r>
                        <a:rPr lang="fr-FR" sz="1400" b="1" i="0" u="none" strike="noStrike">
                          <a:solidFill>
                            <a:srgbClr val="000000"/>
                          </a:solidFill>
                          <a:latin typeface="Calibri"/>
                        </a:rPr>
                        <a:t>Locale</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b="1" dirty="0">
                          <a:solidFill>
                            <a:srgbClr val="002060"/>
                          </a:solidFill>
                          <a:latin typeface="Calibri"/>
                          <a:ea typeface="Calibri"/>
                          <a:cs typeface="Times New Roman"/>
                        </a:rPr>
                        <a:t>3</a:t>
                      </a:r>
                      <a:endParaRPr lang="fr-FR"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a:t>
                      </a:r>
                      <a:r>
                        <a:rPr lang="fr-FR" sz="1400" b="0" i="0" u="none" strike="noStrike" dirty="0">
                          <a:solidFill>
                            <a:srgbClr val="000000"/>
                          </a:solidFill>
                          <a:latin typeface="Calibri"/>
                        </a:rPr>
                        <a:t> </a:t>
                      </a:r>
                      <a:endParaRPr lang="fr-FR" sz="1400" b="1" i="0" u="none" strike="noStrike" dirty="0">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71406" y="5786478"/>
            <a:ext cx="1537812" cy="857232"/>
            <a:chOff x="95270" y="5875750"/>
            <a:chExt cx="1762086" cy="982250"/>
          </a:xfrm>
        </p:grpSpPr>
        <p:sp>
          <p:nvSpPr>
            <p:cNvPr id="8" name="Ellipse 7"/>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9" name="Image 8"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11" name="Rectangle 1"/>
          <p:cNvSpPr>
            <a:spLocks noChangeArrowheads="1"/>
          </p:cNvSpPr>
          <p:nvPr/>
        </p:nvSpPr>
        <p:spPr bwMode="auto">
          <a:xfrm>
            <a:off x="500034" y="500042"/>
            <a:ext cx="814393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Sur cette parcelle </a:t>
            </a:r>
            <a:r>
              <a:rPr kumimoji="0" lang="fr-FR"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wilibali</a:t>
            </a: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seule avait quelques gousses qui n’existaient plus à la récolte.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Comme raison : il y a eu suffisamment de pluies qui ont joué sur la formation de gousses.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Gnanziesso</a:t>
            </a: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fr-FR" sz="1600" b="0" i="0" u="none" strike="noStrike" cap="none" normalizeH="0" baseline="0" dirty="0" smtClean="0">
                <a:ln>
                  <a:noFill/>
                </a:ln>
                <a:solidFill>
                  <a:schemeClr val="tx1"/>
                </a:solidFill>
                <a:effectLst/>
                <a:latin typeface="Arial" pitchFamily="34" charset="0"/>
                <a:cs typeface="Arial" pitchFamily="34" charset="0"/>
              </a:rPr>
              <a:t> </a:t>
            </a:r>
          </a:p>
        </p:txBody>
      </p:sp>
      <p:graphicFrame>
        <p:nvGraphicFramePr>
          <p:cNvPr id="14" name="Tableau 13"/>
          <p:cNvGraphicFramePr>
            <a:graphicFrameLocks noGrp="1"/>
          </p:cNvGraphicFramePr>
          <p:nvPr/>
        </p:nvGraphicFramePr>
        <p:xfrm>
          <a:off x="714349" y="1785924"/>
          <a:ext cx="7786742" cy="3700954"/>
        </p:xfrm>
        <a:graphic>
          <a:graphicData uri="http://schemas.openxmlformats.org/drawingml/2006/table">
            <a:tbl>
              <a:tblPr/>
              <a:tblGrid>
                <a:gridCol w="1610348"/>
                <a:gridCol w="1610348"/>
                <a:gridCol w="1549194"/>
                <a:gridCol w="1549194"/>
                <a:gridCol w="1467658"/>
              </a:tblGrid>
              <a:tr h="460889">
                <a:tc rowSpan="2">
                  <a:txBody>
                    <a:bodyPr/>
                    <a:lstStyle/>
                    <a:p>
                      <a:pPr algn="ctr" rtl="0" fontAlgn="t"/>
                      <a:r>
                        <a:rPr lang="fr-FR" sz="1600" b="1" i="0" u="none" strike="noStrike" dirty="0">
                          <a:solidFill>
                            <a:srgbClr val="000000"/>
                          </a:solidFill>
                          <a:latin typeface="Calibri"/>
                        </a:rPr>
                        <a:t>Variétés</a:t>
                      </a:r>
                      <a:r>
                        <a:rPr lang="fr-FR" sz="1600" b="0" i="0" u="none" strike="noStrike" dirty="0">
                          <a:solidFill>
                            <a:srgbClr val="000000"/>
                          </a:solidFill>
                          <a:latin typeface="Calibri"/>
                        </a:rPr>
                        <a:t> </a:t>
                      </a:r>
                      <a:endParaRPr lang="fr-FR" sz="16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1600" b="1" i="0" u="none" strike="noStrike" dirty="0">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6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824997">
                <a:tc vMerge="1">
                  <a:txBody>
                    <a:bodyPr/>
                    <a:lstStyle/>
                    <a:p>
                      <a:endParaRPr lang="fr-FR"/>
                    </a:p>
                  </a:txBody>
                  <a:tcPr/>
                </a:tc>
                <a:tc>
                  <a:txBody>
                    <a:bodyPr/>
                    <a:lstStyle/>
                    <a:p>
                      <a:pPr algn="ctr" rtl="0" fontAlgn="t"/>
                      <a:r>
                        <a:rPr lang="fr-FR" sz="16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5584">
                <a:tc>
                  <a:txBody>
                    <a:bodyPr/>
                    <a:lstStyle/>
                    <a:p>
                      <a:pPr algn="l" fontAlgn="t"/>
                      <a:r>
                        <a:rPr lang="fr-FR" sz="1400" b="1" i="0" u="none" strike="noStrike" dirty="0" err="1">
                          <a:solidFill>
                            <a:srgbClr val="002060"/>
                          </a:solidFill>
                          <a:latin typeface="Calibri"/>
                        </a:rPr>
                        <a:t>Korobalen</a:t>
                      </a:r>
                      <a:endParaRPr lang="fr-FR" sz="1400" b="1" i="0" u="none" strike="noStrike" dirty="0">
                        <a:solidFill>
                          <a:srgbClr val="00206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7,5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732">
                <a:tc>
                  <a:txBody>
                    <a:bodyPr/>
                    <a:lstStyle/>
                    <a:p>
                      <a:pPr algn="l" fontAlgn="t"/>
                      <a:r>
                        <a:rPr lang="fr-FR" sz="1400" b="1" i="0" u="none" strike="noStrike">
                          <a:solidFill>
                            <a:srgbClr val="002060"/>
                          </a:solidFill>
                          <a:latin typeface="Calibri"/>
                        </a:rPr>
                        <a:t>Maradi 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584">
                <a:tc>
                  <a:txBody>
                    <a:bodyPr/>
                    <a:lstStyle/>
                    <a:p>
                      <a:pPr algn="l" fontAlgn="t"/>
                      <a:r>
                        <a:rPr lang="fr-FR" sz="1400" b="1" i="0" u="none" strike="noStrike">
                          <a:solidFill>
                            <a:srgbClr val="002060"/>
                          </a:solidFill>
                          <a:latin typeface="Calibri"/>
                        </a:rPr>
                        <a:t>Sangaraka</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400" b="1" i="0" u="none" strike="noStrike" dirty="0">
                          <a:solidFill>
                            <a:srgbClr val="002060"/>
                          </a:solidFill>
                          <a:latin typeface="Calibri"/>
                        </a:rPr>
                        <a:t>_</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400" b="1" i="0" u="none" strike="noStrike" dirty="0">
                          <a:solidFill>
                            <a:srgbClr val="002060"/>
                          </a:solidFill>
                          <a:latin typeface="Calibri"/>
                        </a:rPr>
                        <a:t>_</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584">
                <a:tc>
                  <a:txBody>
                    <a:bodyPr/>
                    <a:lstStyle/>
                    <a:p>
                      <a:pPr algn="l" fontAlgn="t"/>
                      <a:r>
                        <a:rPr lang="fr-FR" sz="1400" b="1" i="0" u="none" strike="noStrike">
                          <a:solidFill>
                            <a:srgbClr val="002060"/>
                          </a:solidFill>
                          <a:latin typeface="Calibri"/>
                        </a:rPr>
                        <a:t>Wilibali</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2,5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1,7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584">
                <a:tc>
                  <a:txBody>
                    <a:bodyPr/>
                    <a:lstStyle/>
                    <a:p>
                      <a:pPr algn="l" fontAlgn="t"/>
                      <a:r>
                        <a:rPr lang="fr-FR" sz="1400" b="1" i="0" u="none" strike="noStrike">
                          <a:solidFill>
                            <a:srgbClr val="002060"/>
                          </a:solidFill>
                          <a:latin typeface="Calibri"/>
                        </a:rPr>
                        <a:t>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6,5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a:solidFill>
                            <a:srgbClr val="002060"/>
                          </a:solidFill>
                          <a:latin typeface="Calibri"/>
                        </a:rPr>
                        <a:t>1,5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400" b="1" i="0" u="none" strike="noStrike" dirty="0">
                          <a:solidFill>
                            <a:srgbClr val="002060"/>
                          </a:solidFill>
                          <a:latin typeface="Calibri"/>
                        </a:rPr>
                        <a:t>0,8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500034" y="571480"/>
            <a:ext cx="814393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Les parcelles améliorées étaient proches du passage si bien que les gousses sont emportées, en plus l’essai a pu être installé tardivement parce faute d’obtention de parcelle ce qui a démotivé les femmes, par conséquent le rendement a baissé</a:t>
            </a:r>
            <a:endParaRPr kumimoji="0" lang="fr-FR"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24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8" name="Groupe 7"/>
          <p:cNvGrpSpPr/>
          <p:nvPr/>
        </p:nvGrpSpPr>
        <p:grpSpPr>
          <a:xfrm>
            <a:off x="71406" y="5857916"/>
            <a:ext cx="1537812" cy="857232"/>
            <a:chOff x="95270" y="5875750"/>
            <a:chExt cx="1762086" cy="982250"/>
          </a:xfrm>
        </p:grpSpPr>
        <p:sp>
          <p:nvSpPr>
            <p:cNvPr id="9" name="Ellipse 8"/>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 name="Image 9"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16" name="Rectangle 1"/>
          <p:cNvSpPr>
            <a:spLocks noChangeArrowheads="1"/>
          </p:cNvSpPr>
          <p:nvPr/>
        </p:nvSpPr>
        <p:spPr bwMode="auto">
          <a:xfrm>
            <a:off x="428596" y="1500174"/>
            <a:ext cx="123944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Zanzoni</a:t>
            </a:r>
            <a:r>
              <a:rPr kumimoji="0" lang="fr-FR"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 name="Tableau 17"/>
          <p:cNvGraphicFramePr>
            <a:graphicFrameLocks noGrp="1"/>
          </p:cNvGraphicFramePr>
          <p:nvPr/>
        </p:nvGraphicFramePr>
        <p:xfrm>
          <a:off x="785785" y="1928802"/>
          <a:ext cx="7500991" cy="3195593"/>
        </p:xfrm>
        <a:graphic>
          <a:graphicData uri="http://schemas.openxmlformats.org/drawingml/2006/table">
            <a:tbl>
              <a:tblPr/>
              <a:tblGrid>
                <a:gridCol w="1499237"/>
                <a:gridCol w="1499237"/>
                <a:gridCol w="1537680"/>
                <a:gridCol w="1542484"/>
                <a:gridCol w="1422353"/>
              </a:tblGrid>
              <a:tr h="452776">
                <a:tc rowSpan="2">
                  <a:txBody>
                    <a:bodyPr/>
                    <a:lstStyle/>
                    <a:p>
                      <a:pPr algn="ctr" rtl="0" fontAlgn="t"/>
                      <a:r>
                        <a:rPr lang="fr-FR" sz="1600" b="1" i="0" u="none" strike="noStrike" dirty="0">
                          <a:solidFill>
                            <a:srgbClr val="000000"/>
                          </a:solidFill>
                          <a:latin typeface="Calibri"/>
                        </a:rPr>
                        <a:t>Variétés</a:t>
                      </a:r>
                      <a:r>
                        <a:rPr lang="fr-FR" sz="1600" b="0" i="0" u="none" strike="noStrike" dirty="0">
                          <a:solidFill>
                            <a:srgbClr val="000000"/>
                          </a:solidFill>
                          <a:latin typeface="Calibri"/>
                        </a:rPr>
                        <a:t> </a:t>
                      </a:r>
                      <a:endParaRPr lang="fr-FR" sz="16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1600" b="1" i="0" u="none" strike="noStrike" dirty="0">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600" b="1" i="0" u="none" strike="noStrike" dirty="0">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618794">
                <a:tc vMerge="1">
                  <a:txBody>
                    <a:bodyPr/>
                    <a:lstStyle/>
                    <a:p>
                      <a:endParaRPr lang="fr-FR"/>
                    </a:p>
                  </a:txBody>
                  <a:tcPr/>
                </a:tc>
                <a:tc>
                  <a:txBody>
                    <a:bodyPr/>
                    <a:lstStyle/>
                    <a:p>
                      <a:pPr algn="ctr" rtl="0" fontAlgn="t"/>
                      <a:r>
                        <a:rPr lang="fr-FR" sz="16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443">
                <a:tc>
                  <a:txBody>
                    <a:bodyPr/>
                    <a:lstStyle/>
                    <a:p>
                      <a:pPr algn="l" fontAlgn="t"/>
                      <a:r>
                        <a:rPr lang="fr-FR" sz="1200" b="1" i="0" u="none" strike="noStrike">
                          <a:solidFill>
                            <a:srgbClr val="002060"/>
                          </a:solidFill>
                          <a:latin typeface="Calibri"/>
                        </a:rPr>
                        <a:t>Korobalen</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19,2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21,3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0251">
                <a:tc>
                  <a:txBody>
                    <a:bodyPr/>
                    <a:lstStyle/>
                    <a:p>
                      <a:pPr algn="l" fontAlgn="t"/>
                      <a:r>
                        <a:rPr lang="fr-FR" sz="1200" b="1" i="0" u="none" strike="noStrike">
                          <a:solidFill>
                            <a:srgbClr val="002060"/>
                          </a:solidFill>
                          <a:latin typeface="Calibri"/>
                        </a:rPr>
                        <a:t>Maradi 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23,4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dirty="0">
                          <a:solidFill>
                            <a:srgbClr val="002060"/>
                          </a:solidFill>
                          <a:latin typeface="Calibri"/>
                        </a:rPr>
                        <a:t>22,4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443">
                <a:tc>
                  <a:txBody>
                    <a:bodyPr/>
                    <a:lstStyle/>
                    <a:p>
                      <a:pPr algn="l" fontAlgn="t"/>
                      <a:r>
                        <a:rPr lang="fr-FR" sz="1200" b="1" i="0" u="none" strike="noStrike">
                          <a:solidFill>
                            <a:srgbClr val="002060"/>
                          </a:solidFill>
                          <a:latin typeface="Calibri"/>
                        </a:rPr>
                        <a:t>Sangaraka</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40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36,9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200" b="1" i="0" u="none" strike="noStrike">
                          <a:solidFill>
                            <a:srgbClr val="002060"/>
                          </a:solidFill>
                          <a:latin typeface="Calibri"/>
                        </a:rPr>
                        <a:t>_</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200" b="1" i="0" u="none" strike="noStrike">
                          <a:solidFill>
                            <a:srgbClr val="002060"/>
                          </a:solidFill>
                          <a:latin typeface="Calibri"/>
                        </a:rPr>
                        <a:t>_</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443">
                <a:tc>
                  <a:txBody>
                    <a:bodyPr/>
                    <a:lstStyle/>
                    <a:p>
                      <a:pPr algn="l" fontAlgn="t"/>
                      <a:r>
                        <a:rPr lang="fr-FR" sz="1200" b="1" i="0" u="none" strike="noStrike">
                          <a:solidFill>
                            <a:srgbClr val="002060"/>
                          </a:solidFill>
                          <a:latin typeface="Calibri"/>
                        </a:rPr>
                        <a:t>Wilibali</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16,9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18,1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443">
                <a:tc>
                  <a:txBody>
                    <a:bodyPr/>
                    <a:lstStyle/>
                    <a:p>
                      <a:pPr algn="l" fontAlgn="t"/>
                      <a:r>
                        <a:rPr lang="fr-FR" sz="1200" b="1" i="0" u="none" strike="noStrike">
                          <a:solidFill>
                            <a:srgbClr val="002060"/>
                          </a:solidFill>
                          <a:latin typeface="Calibri"/>
                        </a:rPr>
                        <a:t>Locale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21,7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23,6</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a:solidFill>
                            <a:srgbClr val="002060"/>
                          </a:solidFill>
                          <a:latin typeface="Calibri"/>
                        </a:rPr>
                        <a:t>0,7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fr-FR" sz="1200" b="1" i="0" u="none" strike="noStrike" dirty="0">
                          <a:solidFill>
                            <a:srgbClr val="002060"/>
                          </a:solidFill>
                          <a:latin typeface="Calibri"/>
                        </a:rPr>
                        <a:t>0,7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71472" y="714356"/>
            <a:ext cx="821537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Kamona</a:t>
            </a: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 name="Groupe 9"/>
          <p:cNvGrpSpPr/>
          <p:nvPr/>
        </p:nvGrpSpPr>
        <p:grpSpPr>
          <a:xfrm>
            <a:off x="71406" y="6000792"/>
            <a:ext cx="1537812" cy="857232"/>
            <a:chOff x="95270" y="5875750"/>
            <a:chExt cx="1762086" cy="982250"/>
          </a:xfrm>
        </p:grpSpPr>
        <p:sp>
          <p:nvSpPr>
            <p:cNvPr id="11" name="Ellipse 10"/>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2" name="Image 11"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graphicFrame>
        <p:nvGraphicFramePr>
          <p:cNvPr id="13" name="Tableau 12"/>
          <p:cNvGraphicFramePr>
            <a:graphicFrameLocks noGrp="1"/>
          </p:cNvGraphicFramePr>
          <p:nvPr/>
        </p:nvGraphicFramePr>
        <p:xfrm>
          <a:off x="642911" y="1357298"/>
          <a:ext cx="7715302" cy="3786213"/>
        </p:xfrm>
        <a:graphic>
          <a:graphicData uri="http://schemas.openxmlformats.org/drawingml/2006/table">
            <a:tbl>
              <a:tblPr/>
              <a:tblGrid>
                <a:gridCol w="1546375"/>
                <a:gridCol w="1568465"/>
                <a:gridCol w="1573987"/>
                <a:gridCol w="1524283"/>
                <a:gridCol w="1502192"/>
              </a:tblGrid>
              <a:tr h="700046">
                <a:tc rowSpan="2">
                  <a:txBody>
                    <a:bodyPr/>
                    <a:lstStyle/>
                    <a:p>
                      <a:pPr algn="ctr" rtl="0" fontAlgn="t"/>
                      <a:r>
                        <a:rPr lang="fr-FR" sz="1400" b="1" i="0" u="none" strike="noStrike">
                          <a:solidFill>
                            <a:srgbClr val="000000"/>
                          </a:solidFill>
                          <a:latin typeface="Calibri"/>
                        </a:rPr>
                        <a:t>Variétés</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t"/>
                      <a:r>
                        <a:rPr lang="fr-FR" sz="1400" b="1" i="0" u="none" strike="noStrike">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14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767066">
                <a:tc vMerge="1">
                  <a:txBody>
                    <a:bodyPr/>
                    <a:lstStyle/>
                    <a:p>
                      <a:endParaRPr lang="fr-FR"/>
                    </a:p>
                  </a:txBody>
                  <a:tcPr/>
                </a:tc>
                <a:tc>
                  <a:txBody>
                    <a:bodyPr/>
                    <a:lstStyle/>
                    <a:p>
                      <a:pPr algn="ctr" rtl="0" fontAlgn="t"/>
                      <a:r>
                        <a:rPr lang="fr-FR" sz="14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3007">
                <a:tc>
                  <a:txBody>
                    <a:bodyPr/>
                    <a:lstStyle/>
                    <a:p>
                      <a:pPr algn="ctr" rtl="0" fontAlgn="t"/>
                      <a:r>
                        <a:rPr lang="fr-FR" sz="1400" b="1" i="0" u="none" strike="noStrike">
                          <a:solidFill>
                            <a:srgbClr val="000000"/>
                          </a:solidFill>
                          <a:latin typeface="Calibri"/>
                        </a:rPr>
                        <a:t>korobalen</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7,5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6,3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1,5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0,7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8047">
                <a:tc>
                  <a:txBody>
                    <a:bodyPr/>
                    <a:lstStyle/>
                    <a:p>
                      <a:pPr algn="ctr" rtl="0" fontAlgn="t"/>
                      <a:r>
                        <a:rPr lang="fr-FR" sz="1400" b="1" i="0" u="none" strike="noStrike">
                          <a:solidFill>
                            <a:srgbClr val="000000"/>
                          </a:solidFill>
                          <a:latin typeface="Calibri"/>
                        </a:rPr>
                        <a:t>Wilibali</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2,7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8047">
                <a:tc>
                  <a:txBody>
                    <a:bodyPr/>
                    <a:lstStyle/>
                    <a:p>
                      <a:pPr algn="ctr" rtl="0" fontAlgn="t"/>
                      <a:r>
                        <a:rPr lang="fr-FR" sz="1400" b="1" i="0" u="none" strike="noStrike">
                          <a:solidFill>
                            <a:srgbClr val="000000"/>
                          </a:solidFill>
                          <a:latin typeface="Calibri"/>
                        </a:rPr>
                        <a:t>Locale</a:t>
                      </a:r>
                      <a:r>
                        <a:rPr lang="fr-FR" sz="1400" b="0" i="0" u="none" strike="noStrike">
                          <a:solidFill>
                            <a:srgbClr val="000000"/>
                          </a:solidFill>
                          <a:latin typeface="Calibri"/>
                        </a:rPr>
                        <a:t> </a:t>
                      </a:r>
                      <a:endParaRPr lang="fr-FR" sz="14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a:solidFill>
                            <a:srgbClr val="000000"/>
                          </a:solidFill>
                          <a:latin typeface="Calibri"/>
                        </a:rPr>
                        <a:t>2,5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400" b="1" i="0" u="none" strike="noStrike" dirty="0">
                          <a:solidFill>
                            <a:srgbClr val="000000"/>
                          </a:solidFill>
                          <a:latin typeface="Calibri"/>
                        </a:rPr>
                        <a:t>2,5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p:cNvGrpSpPr/>
          <p:nvPr/>
        </p:nvGrpSpPr>
        <p:grpSpPr>
          <a:xfrm>
            <a:off x="71406" y="5786478"/>
            <a:ext cx="1537812" cy="857232"/>
            <a:chOff x="95270" y="5875750"/>
            <a:chExt cx="1762086" cy="982250"/>
          </a:xfrm>
        </p:grpSpPr>
        <p:sp>
          <p:nvSpPr>
            <p:cNvPr id="4" name="Ellipse 3"/>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5" name="Image 4"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
        <p:nvSpPr>
          <p:cNvPr id="10" name="Rectangle 2"/>
          <p:cNvSpPr>
            <a:spLocks noChangeArrowheads="1"/>
          </p:cNvSpPr>
          <p:nvPr/>
        </p:nvSpPr>
        <p:spPr bwMode="auto">
          <a:xfrm>
            <a:off x="714348" y="500042"/>
            <a:ext cx="3873523"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Village de </a:t>
            </a:r>
            <a:r>
              <a:rPr kumimoji="0" lang="fr-FR" sz="1600" b="1"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MPessoba</a:t>
            </a:r>
            <a:r>
              <a:rPr kumimoji="0" lang="fr-FR"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Niébé</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Lassanabougou</a:t>
            </a:r>
            <a:r>
              <a:rPr kumimoji="0" lang="fr-FR"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Tableau 10"/>
          <p:cNvGraphicFramePr>
            <a:graphicFrameLocks noGrp="1"/>
          </p:cNvGraphicFramePr>
          <p:nvPr/>
        </p:nvGraphicFramePr>
        <p:xfrm>
          <a:off x="571470" y="1428736"/>
          <a:ext cx="7929620" cy="3500462"/>
        </p:xfrm>
        <a:graphic>
          <a:graphicData uri="http://schemas.openxmlformats.org/drawingml/2006/table">
            <a:tbl>
              <a:tblPr/>
              <a:tblGrid>
                <a:gridCol w="1585924"/>
                <a:gridCol w="1585924"/>
                <a:gridCol w="1585924"/>
                <a:gridCol w="1585924"/>
                <a:gridCol w="1585924"/>
              </a:tblGrid>
              <a:tr h="556394">
                <a:tc rowSpan="2">
                  <a:txBody>
                    <a:bodyPr/>
                    <a:lstStyle/>
                    <a:p>
                      <a:pPr algn="ctr" rtl="0" fontAlgn="t"/>
                      <a:r>
                        <a:rPr lang="fr-FR" sz="1600" b="1" i="0" u="none" strike="noStrike">
                          <a:solidFill>
                            <a:srgbClr val="000000"/>
                          </a:solidFill>
                          <a:latin typeface="Calibri"/>
                        </a:rPr>
                        <a:t>Variétés</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2000" b="1" i="0" u="none" strike="noStrike">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20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1339516">
                <a:tc vMerge="1">
                  <a:txBody>
                    <a:bodyPr/>
                    <a:lstStyle/>
                    <a:p>
                      <a:endParaRPr lang="fr-FR"/>
                    </a:p>
                  </a:txBody>
                  <a:tcPr/>
                </a:tc>
                <a:tc>
                  <a:txBody>
                    <a:bodyPr/>
                    <a:lstStyle/>
                    <a:p>
                      <a:pPr algn="ctr" rtl="0" fontAlgn="t"/>
                      <a:r>
                        <a:rPr lang="fr-FR" sz="20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2528">
                <a:tc>
                  <a:txBody>
                    <a:bodyPr/>
                    <a:lstStyle/>
                    <a:p>
                      <a:pPr algn="ctr" rtl="0" fontAlgn="t"/>
                      <a:r>
                        <a:rPr lang="fr-FR" sz="1600" b="1" i="0" u="none" strike="noStrike">
                          <a:solidFill>
                            <a:srgbClr val="000000"/>
                          </a:solidFill>
                          <a:latin typeface="Calibri"/>
                        </a:rPr>
                        <a:t>Korobalen</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30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25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_</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_</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12">
                <a:tc>
                  <a:txBody>
                    <a:bodyPr/>
                    <a:lstStyle/>
                    <a:p>
                      <a:pPr algn="ctr" rtl="0" fontAlgn="t"/>
                      <a:r>
                        <a:rPr lang="fr-FR" sz="1600" b="1" i="0" u="none" strike="noStrike">
                          <a:solidFill>
                            <a:srgbClr val="000000"/>
                          </a:solidFill>
                          <a:latin typeface="Calibri"/>
                        </a:rPr>
                        <a:t>Wilibali</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0,8</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12">
                <a:tc>
                  <a:txBody>
                    <a:bodyPr/>
                    <a:lstStyle/>
                    <a:p>
                      <a:pPr algn="ctr" rtl="0" fontAlgn="t"/>
                      <a:r>
                        <a:rPr lang="fr-FR" sz="1600" b="1" i="0" u="none" strike="noStrike">
                          <a:solidFill>
                            <a:srgbClr val="000000"/>
                          </a:solidFill>
                          <a:latin typeface="Calibri"/>
                        </a:rPr>
                        <a:t>Locale</a:t>
                      </a:r>
                      <a:r>
                        <a:rPr lang="fr-FR" sz="1400" b="0" i="0" u="none" strike="noStrike">
                          <a:solidFill>
                            <a:srgbClr val="000000"/>
                          </a:solidFill>
                          <a:latin typeface="Calibri"/>
                        </a:rPr>
                        <a:t> </a:t>
                      </a:r>
                      <a:endParaRPr lang="fr-FR" sz="16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27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27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a:solidFill>
                            <a:srgbClr val="00000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600" b="1" i="0" u="none" strike="noStrike" dirty="0">
                          <a:solidFill>
                            <a:srgbClr val="000000"/>
                          </a:solidFill>
                          <a:latin typeface="Calibri"/>
                        </a:rPr>
                        <a:t>0,7</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428596" y="804430"/>
            <a:ext cx="1380506"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Dongolosso</a:t>
            </a: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8" name="Groupe 7"/>
          <p:cNvGrpSpPr/>
          <p:nvPr/>
        </p:nvGrpSpPr>
        <p:grpSpPr>
          <a:xfrm>
            <a:off x="71406" y="5786478"/>
            <a:ext cx="1537812" cy="857232"/>
            <a:chOff x="95270" y="5875750"/>
            <a:chExt cx="1762086" cy="982250"/>
          </a:xfrm>
        </p:grpSpPr>
        <p:sp>
          <p:nvSpPr>
            <p:cNvPr id="9" name="Ellipse 8"/>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 name="Image 9"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graphicFrame>
        <p:nvGraphicFramePr>
          <p:cNvPr id="11" name="Tableau 10"/>
          <p:cNvGraphicFramePr>
            <a:graphicFrameLocks noGrp="1"/>
          </p:cNvGraphicFramePr>
          <p:nvPr/>
        </p:nvGraphicFramePr>
        <p:xfrm>
          <a:off x="571470" y="1285859"/>
          <a:ext cx="7858180" cy="4429156"/>
        </p:xfrm>
        <a:graphic>
          <a:graphicData uri="http://schemas.openxmlformats.org/drawingml/2006/table">
            <a:tbl>
              <a:tblPr/>
              <a:tblGrid>
                <a:gridCol w="1571636"/>
                <a:gridCol w="1571636"/>
                <a:gridCol w="1571636"/>
                <a:gridCol w="1571636"/>
                <a:gridCol w="1571636"/>
              </a:tblGrid>
              <a:tr h="398510">
                <a:tc rowSpan="2">
                  <a:txBody>
                    <a:bodyPr/>
                    <a:lstStyle/>
                    <a:p>
                      <a:pPr algn="ctr" rtl="0" fontAlgn="t"/>
                      <a:r>
                        <a:rPr lang="fr-FR" sz="2000" b="1" i="0" u="none" strike="noStrike">
                          <a:solidFill>
                            <a:srgbClr val="000000"/>
                          </a:solidFill>
                          <a:latin typeface="Calibri"/>
                        </a:rPr>
                        <a:t>Variétés</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2000" b="1" i="0" u="none" strike="noStrike">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20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1605428">
                <a:tc vMerge="1">
                  <a:txBody>
                    <a:bodyPr/>
                    <a:lstStyle/>
                    <a:p>
                      <a:endParaRPr lang="fr-FR"/>
                    </a:p>
                  </a:txBody>
                  <a:tcPr/>
                </a:tc>
                <a:tc>
                  <a:txBody>
                    <a:bodyPr/>
                    <a:lstStyle/>
                    <a:p>
                      <a:pPr algn="ctr" rtl="0" fontAlgn="t"/>
                      <a:r>
                        <a:rPr lang="fr-FR" sz="20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406">
                <a:tc>
                  <a:txBody>
                    <a:bodyPr/>
                    <a:lstStyle/>
                    <a:p>
                      <a:pPr algn="ctr" rtl="0" fontAlgn="t"/>
                      <a:r>
                        <a:rPr lang="fr-FR" sz="2000" b="1" i="0" u="none" strike="noStrike">
                          <a:solidFill>
                            <a:srgbClr val="000000"/>
                          </a:solidFill>
                          <a:latin typeface="Calibri"/>
                        </a:rPr>
                        <a:t>korobalen</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4,5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3</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2,1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406">
                <a:tc>
                  <a:txBody>
                    <a:bodyPr/>
                    <a:lstStyle/>
                    <a:p>
                      <a:pPr algn="ctr" rtl="0" fontAlgn="t"/>
                      <a:r>
                        <a:rPr lang="fr-FR" sz="2000" b="1" i="0" u="none" strike="noStrike">
                          <a:solidFill>
                            <a:srgbClr val="000000"/>
                          </a:solidFill>
                          <a:latin typeface="Calibri"/>
                        </a:rPr>
                        <a:t>Wilibali</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3,5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2,1</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1,4</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406">
                <a:tc>
                  <a:txBody>
                    <a:bodyPr/>
                    <a:lstStyle/>
                    <a:p>
                      <a:pPr algn="ctr" rtl="0" fontAlgn="t"/>
                      <a:r>
                        <a:rPr lang="fr-FR" sz="2000" b="1" i="0" u="none" strike="noStrike">
                          <a:solidFill>
                            <a:srgbClr val="000000"/>
                          </a:solidFill>
                          <a:latin typeface="Calibri"/>
                        </a:rPr>
                        <a:t>Locale</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6,5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a:solidFill>
                            <a:srgbClr val="000000"/>
                          </a:solidFill>
                          <a:latin typeface="Calibri"/>
                        </a:rPr>
                        <a:t>3,5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2,2</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r>
                        <a:rPr lang="fr-FR" sz="1800" b="1" i="0" u="none" strike="noStrike" dirty="0">
                          <a:solidFill>
                            <a:srgbClr val="000000"/>
                          </a:solidFill>
                          <a:latin typeface="Calibri"/>
                        </a:rPr>
                        <a:t>0,9</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28596" y="428604"/>
            <a:ext cx="821537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Drissabougou</a:t>
            </a:r>
            <a:r>
              <a:rPr kumimoji="0" lang="fr-F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Pas de gousses sur cette parcelle, c’est les fanes que nous avons pesées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8" name="Groupe 7"/>
          <p:cNvGrpSpPr/>
          <p:nvPr/>
        </p:nvGrpSpPr>
        <p:grpSpPr>
          <a:xfrm>
            <a:off x="71406" y="5786478"/>
            <a:ext cx="1537812" cy="857232"/>
            <a:chOff x="95270" y="5875750"/>
            <a:chExt cx="1762086" cy="982250"/>
          </a:xfrm>
        </p:grpSpPr>
        <p:sp>
          <p:nvSpPr>
            <p:cNvPr id="9" name="Ellipse 8"/>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 name="Image 9"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graphicFrame>
        <p:nvGraphicFramePr>
          <p:cNvPr id="12" name="Tableau 11"/>
          <p:cNvGraphicFramePr>
            <a:graphicFrameLocks noGrp="1"/>
          </p:cNvGraphicFramePr>
          <p:nvPr/>
        </p:nvGraphicFramePr>
        <p:xfrm>
          <a:off x="571474" y="1033459"/>
          <a:ext cx="7929615" cy="4395805"/>
        </p:xfrm>
        <a:graphic>
          <a:graphicData uri="http://schemas.openxmlformats.org/drawingml/2006/table">
            <a:tbl>
              <a:tblPr/>
              <a:tblGrid>
                <a:gridCol w="1585923"/>
                <a:gridCol w="1585923"/>
                <a:gridCol w="1585923"/>
                <a:gridCol w="1585923"/>
                <a:gridCol w="1585923"/>
              </a:tblGrid>
              <a:tr h="378751">
                <a:tc rowSpan="2">
                  <a:txBody>
                    <a:bodyPr/>
                    <a:lstStyle/>
                    <a:p>
                      <a:pPr algn="ctr" rtl="0" fontAlgn="t"/>
                      <a:r>
                        <a:rPr lang="fr-FR" sz="2000" b="1" i="0" u="none" strike="noStrike" dirty="0">
                          <a:solidFill>
                            <a:srgbClr val="000000"/>
                          </a:solidFill>
                          <a:latin typeface="Calibri"/>
                        </a:rPr>
                        <a:t>Variétés</a:t>
                      </a:r>
                      <a:r>
                        <a:rPr lang="fr-FR" sz="1800" b="0" i="0" u="none" strike="noStrike" dirty="0">
                          <a:solidFill>
                            <a:srgbClr val="000000"/>
                          </a:solidFill>
                          <a:latin typeface="Calibri"/>
                        </a:rPr>
                        <a:t> </a:t>
                      </a:r>
                      <a:endParaRPr lang="fr-FR" sz="2000" b="1"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t"/>
                      <a:r>
                        <a:rPr lang="fr-FR" sz="2000" b="1" i="0" u="none" strike="noStrike">
                          <a:solidFill>
                            <a:srgbClr val="000000"/>
                          </a:solidFill>
                          <a:latin typeface="Calibri"/>
                        </a:rPr>
                        <a:t>Poids fanes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t"/>
                      <a:r>
                        <a:rPr lang="fr-FR" sz="2000" b="1" i="0" u="none" strike="noStrike">
                          <a:solidFill>
                            <a:srgbClr val="000000"/>
                          </a:solidFill>
                          <a:latin typeface="Calibri"/>
                        </a:rPr>
                        <a:t>Poids grains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r>
              <a:tr h="1606821">
                <a:tc vMerge="1">
                  <a:txBody>
                    <a:bodyPr/>
                    <a:lstStyle/>
                    <a:p>
                      <a:endParaRPr lang="fr-FR"/>
                    </a:p>
                  </a:txBody>
                  <a:tcPr/>
                </a:tc>
                <a:tc>
                  <a:txBody>
                    <a:bodyPr/>
                    <a:lstStyle/>
                    <a:p>
                      <a:pPr algn="ctr" rtl="0" fontAlgn="t"/>
                      <a:r>
                        <a:rPr lang="fr-FR" sz="2000" b="1" i="0" u="none" strike="noStrike" dirty="0">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améliorée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Pratique paysanne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3411">
                <a:tc>
                  <a:txBody>
                    <a:bodyPr/>
                    <a:lstStyle/>
                    <a:p>
                      <a:pPr algn="ctr" rtl="0" fontAlgn="t"/>
                      <a:r>
                        <a:rPr lang="fr-FR" sz="2000" b="1" i="0" u="none" strike="noStrike">
                          <a:solidFill>
                            <a:srgbClr val="000000"/>
                          </a:solidFill>
                          <a:latin typeface="Calibri"/>
                        </a:rPr>
                        <a:t>korobalen</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3411">
                <a:tc>
                  <a:txBody>
                    <a:bodyPr/>
                    <a:lstStyle/>
                    <a:p>
                      <a:pPr algn="ctr" rtl="0" fontAlgn="t"/>
                      <a:r>
                        <a:rPr lang="fr-FR" sz="2000" b="1" i="0" u="none" strike="noStrike">
                          <a:solidFill>
                            <a:srgbClr val="000000"/>
                          </a:solidFill>
                          <a:latin typeface="Calibri"/>
                        </a:rPr>
                        <a:t>Wilibali</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3411">
                <a:tc>
                  <a:txBody>
                    <a:bodyPr/>
                    <a:lstStyle/>
                    <a:p>
                      <a:pPr algn="ctr" rtl="0" fontAlgn="t"/>
                      <a:r>
                        <a:rPr lang="fr-FR" sz="2000" b="1" i="0" u="none" strike="noStrike">
                          <a:solidFill>
                            <a:srgbClr val="000000"/>
                          </a:solidFill>
                          <a:latin typeface="Calibri"/>
                        </a:rPr>
                        <a:t>Locale</a:t>
                      </a:r>
                      <a:r>
                        <a:rPr lang="fr-FR" sz="1800" b="0" i="0" u="none" strike="noStrike">
                          <a:solidFill>
                            <a:srgbClr val="000000"/>
                          </a:solidFill>
                          <a:latin typeface="Calibri"/>
                        </a:rPr>
                        <a:t> </a:t>
                      </a:r>
                      <a:endParaRPr lang="fr-FR" sz="2000" b="1" i="0" u="none" strike="noStrike">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t"/>
                      <a:r>
                        <a:rPr lang="fr-FR" sz="2000" b="1" i="0" u="none" strike="noStrike" dirty="0">
                          <a:solidFill>
                            <a:srgbClr val="000000"/>
                          </a:solidFill>
                          <a:latin typeface="Calibri"/>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428604"/>
            <a:ext cx="8183880" cy="517222"/>
          </a:xfrm>
        </p:spPr>
        <p:txBody>
          <a:bodyPr>
            <a:normAutofit fontScale="90000"/>
          </a:bodyPr>
          <a:lstStyle/>
          <a:p>
            <a:r>
              <a:rPr lang="fr-FR" dirty="0" smtClean="0"/>
              <a:t>III- DIFFICULTES RENCONTREES</a:t>
            </a:r>
            <a:endParaRPr lang="fr-FR" dirty="0"/>
          </a:p>
        </p:txBody>
      </p:sp>
      <p:sp>
        <p:nvSpPr>
          <p:cNvPr id="3" name="Espace réservé du contenu 2"/>
          <p:cNvSpPr>
            <a:spLocks noGrp="1"/>
          </p:cNvSpPr>
          <p:nvPr>
            <p:ph idx="1"/>
          </p:nvPr>
        </p:nvSpPr>
        <p:spPr>
          <a:xfrm>
            <a:off x="500034" y="928670"/>
            <a:ext cx="8183880" cy="5072098"/>
          </a:xfrm>
        </p:spPr>
        <p:txBody>
          <a:bodyPr>
            <a:normAutofit fontScale="70000" lnSpcReduction="20000"/>
          </a:bodyPr>
          <a:lstStyle/>
          <a:p>
            <a:pPr>
              <a:buNone/>
            </a:pPr>
            <a:r>
              <a:rPr lang="fr-BE" dirty="0" smtClean="0"/>
              <a:t>Les activités réalisées au cours de cette campagne se sont </a:t>
            </a:r>
          </a:p>
          <a:p>
            <a:pPr>
              <a:buNone/>
            </a:pPr>
            <a:r>
              <a:rPr lang="fr-BE" dirty="0" smtClean="0"/>
              <a:t>déroulées dans des conditions un peu difficiles  variant d’un</a:t>
            </a:r>
          </a:p>
          <a:p>
            <a:pPr>
              <a:buNone/>
            </a:pPr>
            <a:r>
              <a:rPr lang="fr-BE" dirty="0" smtClean="0"/>
              <a:t>village à l’autre et au sein d’un même village d’un quartier à </a:t>
            </a:r>
          </a:p>
          <a:p>
            <a:pPr>
              <a:buNone/>
            </a:pPr>
            <a:r>
              <a:rPr lang="fr-BE" dirty="0" smtClean="0"/>
              <a:t>un autre.</a:t>
            </a:r>
            <a:endParaRPr lang="fr-FR" dirty="0" smtClean="0"/>
          </a:p>
          <a:p>
            <a:pPr>
              <a:buNone/>
            </a:pPr>
            <a:r>
              <a:rPr lang="fr-BE" dirty="0" smtClean="0"/>
              <a:t>- Pour des raisons de retard dans le démarrage des activités au cours de la campagne passée, les activités ont été menées dans deux villages à savoir </a:t>
            </a:r>
            <a:r>
              <a:rPr lang="fr-BE" dirty="0" err="1" smtClean="0"/>
              <a:t>Sirakélé</a:t>
            </a:r>
            <a:r>
              <a:rPr lang="fr-BE" dirty="0" smtClean="0"/>
              <a:t> et M’</a:t>
            </a:r>
            <a:r>
              <a:rPr lang="fr-BE" dirty="0" err="1" smtClean="0"/>
              <a:t>pessoba</a:t>
            </a:r>
            <a:r>
              <a:rPr lang="fr-BE" dirty="0" smtClean="0"/>
              <a:t>. A cause de ce retard la majorité des parcelles avait été utilisée et aussi celles proposées étaient non seulement éloignées des villages mais c’était aussi des sols pauvres.</a:t>
            </a:r>
            <a:endParaRPr lang="fr-FR" dirty="0" smtClean="0"/>
          </a:p>
          <a:p>
            <a:pPr>
              <a:buNone/>
            </a:pPr>
            <a:r>
              <a:rPr lang="fr-BE" dirty="0" smtClean="0"/>
              <a:t>- A M’</a:t>
            </a:r>
            <a:r>
              <a:rPr lang="fr-BE" dirty="0" err="1" smtClean="0"/>
              <a:t>Pessoba</a:t>
            </a:r>
            <a:r>
              <a:rPr lang="fr-BE" dirty="0" smtClean="0"/>
              <a:t> le problème d’accès aux champs s’est posé, ce  qui a fait qu’on n’a pas pu atteindre le  nombre des essais prévus.</a:t>
            </a:r>
            <a:endParaRPr lang="fr-FR" dirty="0" smtClean="0"/>
          </a:p>
          <a:p>
            <a:pPr>
              <a:buNone/>
            </a:pPr>
            <a:r>
              <a:rPr lang="fr-BE" dirty="0" smtClean="0"/>
              <a:t>- En ce qui concerne  </a:t>
            </a:r>
            <a:r>
              <a:rPr lang="fr-BE" dirty="0" err="1" smtClean="0"/>
              <a:t>Sirakele</a:t>
            </a:r>
            <a:r>
              <a:rPr lang="fr-BE" dirty="0" smtClean="0"/>
              <a:t>, le groupement d’un quartier s’est révélé retissent pour leur manque de détermination.</a:t>
            </a:r>
            <a:endParaRPr lang="fr-FR" dirty="0" smtClean="0"/>
          </a:p>
          <a:p>
            <a:pPr>
              <a:buNone/>
            </a:pPr>
            <a:r>
              <a:rPr lang="fr-BE" dirty="0" smtClean="0"/>
              <a:t>-La divagation des animaux a provoqué la destruction des parcelles de part et d’autre.</a:t>
            </a:r>
            <a:endParaRPr lang="fr-FR" dirty="0" smtClean="0"/>
          </a:p>
          <a:p>
            <a:pPr>
              <a:buNone/>
            </a:pPr>
            <a:endParaRPr lang="fr-FR" dirty="0"/>
          </a:p>
        </p:txBody>
      </p:sp>
      <p:grpSp>
        <p:nvGrpSpPr>
          <p:cNvPr id="4" name="Groupe 3"/>
          <p:cNvGrpSpPr/>
          <p:nvPr/>
        </p:nvGrpSpPr>
        <p:grpSpPr>
          <a:xfrm>
            <a:off x="71406" y="5786478"/>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554324"/>
            <a:ext cx="8183880" cy="374346"/>
          </a:xfrm>
        </p:spPr>
        <p:txBody>
          <a:bodyPr>
            <a:normAutofit fontScale="90000"/>
          </a:bodyPr>
          <a:lstStyle/>
          <a:p>
            <a:r>
              <a:rPr lang="fr-BE" dirty="0" smtClean="0"/>
              <a:t>IV RECOMMANDATIONS :</a:t>
            </a:r>
            <a:endParaRPr lang="fr-FR" dirty="0"/>
          </a:p>
        </p:txBody>
      </p:sp>
      <p:sp>
        <p:nvSpPr>
          <p:cNvPr id="3" name="Espace réservé du contenu 2"/>
          <p:cNvSpPr>
            <a:spLocks noGrp="1"/>
          </p:cNvSpPr>
          <p:nvPr>
            <p:ph idx="1"/>
          </p:nvPr>
        </p:nvSpPr>
        <p:spPr>
          <a:xfrm>
            <a:off x="500034" y="928670"/>
            <a:ext cx="8183880" cy="5072098"/>
          </a:xfrm>
        </p:spPr>
        <p:txBody>
          <a:bodyPr>
            <a:normAutofit fontScale="85000" lnSpcReduction="20000"/>
          </a:bodyPr>
          <a:lstStyle/>
          <a:p>
            <a:pPr lvl="0"/>
            <a:r>
              <a:rPr lang="fr-BE" dirty="0" smtClean="0"/>
              <a:t>Mise en place à temps des semences auprès des </a:t>
            </a:r>
          </a:p>
          <a:p>
            <a:pPr lvl="0">
              <a:buNone/>
            </a:pPr>
            <a:r>
              <a:rPr lang="fr-BE" dirty="0" smtClean="0"/>
              <a:t>producteurs afin de pouvoir semer au cours du mois de </a:t>
            </a:r>
          </a:p>
          <a:p>
            <a:pPr lvl="0">
              <a:buNone/>
            </a:pPr>
            <a:r>
              <a:rPr lang="fr-BE" dirty="0" smtClean="0"/>
              <a:t>Mai l’arachide et le niébé en Juin. Celle-ci permettra </a:t>
            </a:r>
          </a:p>
          <a:p>
            <a:pPr lvl="0">
              <a:buNone/>
            </a:pPr>
            <a:r>
              <a:rPr lang="fr-BE" dirty="0" smtClean="0"/>
              <a:t>d’avoir des champs accessibles  et bien indiqués pour l’installation des essais.</a:t>
            </a:r>
          </a:p>
          <a:p>
            <a:pPr lvl="0">
              <a:buNone/>
            </a:pPr>
            <a:endParaRPr lang="fr-FR" dirty="0" smtClean="0"/>
          </a:p>
          <a:p>
            <a:pPr lvl="0"/>
            <a:r>
              <a:rPr lang="fr-BE" dirty="0" smtClean="0"/>
              <a:t>Clôture des essais avec des grillages afin de sécuriser </a:t>
            </a:r>
          </a:p>
          <a:p>
            <a:pPr lvl="0">
              <a:buNone/>
            </a:pPr>
            <a:r>
              <a:rPr lang="fr-BE" dirty="0" smtClean="0"/>
              <a:t>les parcelles contre les attaques d’animaux.</a:t>
            </a:r>
          </a:p>
          <a:p>
            <a:pPr lvl="0">
              <a:buNone/>
            </a:pPr>
            <a:r>
              <a:rPr lang="fr-BE" dirty="0" smtClean="0"/>
              <a:t> </a:t>
            </a:r>
            <a:endParaRPr lang="fr-FR" dirty="0" smtClean="0"/>
          </a:p>
          <a:p>
            <a:pPr lvl="0"/>
            <a:r>
              <a:rPr lang="fr-BE" dirty="0" smtClean="0"/>
              <a:t>Organisation des visites d’échanges entre les bénéficiaires du programme d’autres localités pour un partage d’expériences.</a:t>
            </a:r>
            <a:endParaRPr lang="fr-FR" dirty="0"/>
          </a:p>
        </p:txBody>
      </p:sp>
      <p:grpSp>
        <p:nvGrpSpPr>
          <p:cNvPr id="4" name="Groupe 3"/>
          <p:cNvGrpSpPr/>
          <p:nvPr/>
        </p:nvGrpSpPr>
        <p:grpSpPr>
          <a:xfrm>
            <a:off x="71406" y="5786478"/>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285728"/>
            <a:ext cx="8183880" cy="820090"/>
          </a:xfrm>
        </p:spPr>
        <p:txBody>
          <a:bodyPr/>
          <a:lstStyle/>
          <a:p>
            <a:r>
              <a:rPr lang="fr-FR" dirty="0" smtClean="0"/>
              <a:t>I INTRODUCTION </a:t>
            </a:r>
            <a:endParaRPr lang="fr-FR" dirty="0"/>
          </a:p>
        </p:txBody>
      </p:sp>
      <p:sp>
        <p:nvSpPr>
          <p:cNvPr id="3" name="Espace réservé du contenu 2"/>
          <p:cNvSpPr>
            <a:spLocks noGrp="1"/>
          </p:cNvSpPr>
          <p:nvPr>
            <p:ph idx="1"/>
          </p:nvPr>
        </p:nvSpPr>
        <p:spPr>
          <a:xfrm>
            <a:off x="500034" y="1357298"/>
            <a:ext cx="8143932" cy="4500594"/>
          </a:xfrm>
        </p:spPr>
        <p:txBody>
          <a:bodyPr>
            <a:normAutofit fontScale="77500" lnSpcReduction="20000"/>
          </a:bodyPr>
          <a:lstStyle/>
          <a:p>
            <a:pPr algn="just">
              <a:buNone/>
            </a:pPr>
            <a:r>
              <a:rPr lang="fr-FR" dirty="0" smtClean="0"/>
              <a:t>Dans le cadre du projet Arica </a:t>
            </a:r>
            <a:r>
              <a:rPr lang="fr-FR" dirty="0" err="1" smtClean="0"/>
              <a:t>Rising</a:t>
            </a:r>
            <a:r>
              <a:rPr lang="fr-FR" dirty="0" smtClean="0"/>
              <a:t> et conformément à </a:t>
            </a:r>
          </a:p>
          <a:p>
            <a:pPr algn="just">
              <a:buNone/>
            </a:pPr>
            <a:r>
              <a:rPr lang="fr-FR" dirty="0" smtClean="0"/>
              <a:t>la demande des producteurs , il a été convenu </a:t>
            </a:r>
          </a:p>
          <a:p>
            <a:pPr algn="just">
              <a:buNone/>
            </a:pPr>
            <a:r>
              <a:rPr lang="fr-FR" dirty="0" smtClean="0"/>
              <a:t>d’installer des essais d’arachide et de niébé à </a:t>
            </a:r>
            <a:r>
              <a:rPr lang="fr-FR" dirty="0" err="1" smtClean="0"/>
              <a:t>MPessoba</a:t>
            </a:r>
            <a:r>
              <a:rPr lang="fr-FR" dirty="0" smtClean="0"/>
              <a:t> </a:t>
            </a:r>
          </a:p>
          <a:p>
            <a:pPr algn="just">
              <a:buNone/>
            </a:pPr>
            <a:r>
              <a:rPr lang="fr-FR" dirty="0" smtClean="0"/>
              <a:t>et </a:t>
            </a:r>
            <a:r>
              <a:rPr lang="fr-FR" dirty="0" err="1" smtClean="0"/>
              <a:t>Sirakele</a:t>
            </a:r>
            <a:r>
              <a:rPr lang="fr-FR" dirty="0" smtClean="0"/>
              <a:t> en vue de combiner les activités de </a:t>
            </a:r>
          </a:p>
          <a:p>
            <a:pPr algn="just">
              <a:buNone/>
            </a:pPr>
            <a:r>
              <a:rPr lang="fr-FR" dirty="0" smtClean="0"/>
              <a:t>production à celles de nutrition pour prendre les deux </a:t>
            </a:r>
          </a:p>
          <a:p>
            <a:pPr algn="just">
              <a:buNone/>
            </a:pPr>
            <a:r>
              <a:rPr lang="fr-FR" dirty="0" smtClean="0"/>
              <a:t>aspects en compte. Le présent projet vise les objectifs </a:t>
            </a:r>
          </a:p>
          <a:p>
            <a:pPr algn="just">
              <a:buNone/>
            </a:pPr>
            <a:r>
              <a:rPr lang="fr-FR" dirty="0" smtClean="0"/>
              <a:t>suivants :</a:t>
            </a:r>
          </a:p>
          <a:p>
            <a:pPr lvl="0" algn="just">
              <a:buNone/>
            </a:pPr>
            <a:r>
              <a:rPr lang="fr-FR" dirty="0" smtClean="0"/>
              <a:t>- Renforcer les capacités des productrices à maitriser les meilleures techniques de culture du niébé et de l’arachide </a:t>
            </a:r>
          </a:p>
          <a:p>
            <a:pPr lvl="0" algn="just">
              <a:buNone/>
            </a:pPr>
            <a:r>
              <a:rPr lang="fr-FR" dirty="0" smtClean="0"/>
              <a:t>- Permettre aux productrices de  choisir les variétés qui leur conviennent et adaptées à leurs zones pour les multiplier les années suivantes.</a:t>
            </a:r>
          </a:p>
          <a:p>
            <a:pPr>
              <a:buNone/>
            </a:pPr>
            <a:endParaRPr lang="fr-FR" dirty="0"/>
          </a:p>
        </p:txBody>
      </p:sp>
      <p:grpSp>
        <p:nvGrpSpPr>
          <p:cNvPr id="4" name="Groupe 3"/>
          <p:cNvGrpSpPr/>
          <p:nvPr/>
        </p:nvGrpSpPr>
        <p:grpSpPr>
          <a:xfrm>
            <a:off x="71406" y="5732898"/>
            <a:ext cx="1762086" cy="982250"/>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1285860"/>
            <a:ext cx="8183880" cy="374346"/>
          </a:xfrm>
        </p:spPr>
        <p:txBody>
          <a:bodyPr>
            <a:normAutofit fontScale="90000"/>
          </a:bodyPr>
          <a:lstStyle/>
          <a:p>
            <a:r>
              <a:rPr lang="fr-FR" dirty="0" smtClean="0"/>
              <a:t>V - CONCLUSION</a:t>
            </a:r>
            <a:endParaRPr lang="fr-FR" dirty="0"/>
          </a:p>
        </p:txBody>
      </p:sp>
      <p:sp>
        <p:nvSpPr>
          <p:cNvPr id="3" name="Espace réservé du contenu 2"/>
          <p:cNvSpPr>
            <a:spLocks noGrp="1"/>
          </p:cNvSpPr>
          <p:nvPr>
            <p:ph idx="1"/>
          </p:nvPr>
        </p:nvSpPr>
        <p:spPr>
          <a:xfrm>
            <a:off x="428596" y="1714488"/>
            <a:ext cx="8183880" cy="2786082"/>
          </a:xfrm>
        </p:spPr>
        <p:txBody>
          <a:bodyPr/>
          <a:lstStyle/>
          <a:p>
            <a:pPr>
              <a:buNone/>
            </a:pPr>
            <a:r>
              <a:rPr lang="fr-BE" dirty="0" smtClean="0"/>
              <a:t>Les bénéficiaires du programme ont montré </a:t>
            </a:r>
          </a:p>
          <a:p>
            <a:pPr>
              <a:buNone/>
            </a:pPr>
            <a:r>
              <a:rPr lang="fr-BE" dirty="0" smtClean="0"/>
              <a:t>leur satisfaction entière pour les différentes </a:t>
            </a:r>
          </a:p>
          <a:p>
            <a:pPr>
              <a:buNone/>
            </a:pPr>
            <a:r>
              <a:rPr lang="fr-BE" dirty="0" smtClean="0"/>
              <a:t>activités menées pendant cette période du </a:t>
            </a:r>
          </a:p>
          <a:p>
            <a:pPr>
              <a:buNone/>
            </a:pPr>
            <a:r>
              <a:rPr lang="fr-BE" dirty="0" smtClean="0"/>
              <a:t>programme et souhaitent leur poursuite </a:t>
            </a:r>
          </a:p>
          <a:p>
            <a:pPr>
              <a:buNone/>
            </a:pPr>
            <a:r>
              <a:rPr lang="fr-BE" dirty="0" smtClean="0"/>
              <a:t>pour les années à venir.</a:t>
            </a:r>
            <a:endParaRPr lang="fr-FR" dirty="0" smtClean="0"/>
          </a:p>
          <a:p>
            <a:pPr>
              <a:buNone/>
            </a:pPr>
            <a:endParaRPr lang="fr-FR" dirty="0"/>
          </a:p>
        </p:txBody>
      </p:sp>
      <p:grpSp>
        <p:nvGrpSpPr>
          <p:cNvPr id="4" name="Groupe 3"/>
          <p:cNvGrpSpPr/>
          <p:nvPr/>
        </p:nvGrpSpPr>
        <p:grpSpPr>
          <a:xfrm>
            <a:off x="71406" y="5715040"/>
            <a:ext cx="1537812" cy="857232"/>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1524" y="1142984"/>
            <a:ext cx="8183880" cy="1051560"/>
          </a:xfrm>
        </p:spPr>
        <p:txBody>
          <a:bodyPr>
            <a:normAutofit fontScale="90000"/>
          </a:bodyPr>
          <a:lstStyle/>
          <a:p>
            <a:r>
              <a:rPr lang="fr-FR" dirty="0" smtClean="0"/>
              <a:t>Merci pour votre aimable attention</a:t>
            </a:r>
            <a:endParaRPr lang="fr-FR" dirty="0"/>
          </a:p>
        </p:txBody>
      </p:sp>
      <p:grpSp>
        <p:nvGrpSpPr>
          <p:cNvPr id="3" name="Groupe 3"/>
          <p:cNvGrpSpPr/>
          <p:nvPr/>
        </p:nvGrpSpPr>
        <p:grpSpPr>
          <a:xfrm>
            <a:off x="2000232" y="2357430"/>
            <a:ext cx="4643470" cy="2588438"/>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571480"/>
            <a:ext cx="8183880" cy="802974"/>
          </a:xfrm>
        </p:spPr>
        <p:txBody>
          <a:bodyPr>
            <a:normAutofit fontScale="90000"/>
          </a:bodyPr>
          <a:lstStyle/>
          <a:p>
            <a:r>
              <a:rPr lang="fr-FR" dirty="0" smtClean="0"/>
              <a:t>II -  ACTIVITES REALISEES</a:t>
            </a:r>
            <a:br>
              <a:rPr lang="fr-FR" dirty="0" smtClean="0"/>
            </a:br>
            <a:endParaRPr lang="fr-FR" dirty="0"/>
          </a:p>
        </p:txBody>
      </p:sp>
      <p:sp>
        <p:nvSpPr>
          <p:cNvPr id="3" name="Espace réservé du contenu 2"/>
          <p:cNvSpPr>
            <a:spLocks noGrp="1"/>
          </p:cNvSpPr>
          <p:nvPr>
            <p:ph idx="1"/>
          </p:nvPr>
        </p:nvSpPr>
        <p:spPr>
          <a:xfrm>
            <a:off x="500034" y="928670"/>
            <a:ext cx="8183880" cy="5500726"/>
          </a:xfrm>
        </p:spPr>
        <p:txBody>
          <a:bodyPr>
            <a:normAutofit fontScale="77500" lnSpcReduction="20000"/>
          </a:bodyPr>
          <a:lstStyle/>
          <a:p>
            <a:pPr>
              <a:buNone/>
            </a:pPr>
            <a:r>
              <a:rPr lang="fr-BE" b="1" dirty="0" smtClean="0"/>
              <a:t>Planification des activités </a:t>
            </a:r>
          </a:p>
          <a:p>
            <a:pPr>
              <a:buNone/>
            </a:pPr>
            <a:r>
              <a:rPr lang="fr-BE" dirty="0" smtClean="0"/>
              <a:t>Pour mieux impliquer les productrices en vue d’une bonne </a:t>
            </a:r>
          </a:p>
          <a:p>
            <a:pPr>
              <a:buNone/>
            </a:pPr>
            <a:r>
              <a:rPr lang="fr-BE" dirty="0" smtClean="0"/>
              <a:t>appropriation des activités des journées de planification ont </a:t>
            </a:r>
          </a:p>
          <a:p>
            <a:pPr>
              <a:buNone/>
            </a:pPr>
            <a:r>
              <a:rPr lang="fr-BE" dirty="0" smtClean="0"/>
              <a:t>été  organisées dans les deux villages. L’objectif de </a:t>
            </a:r>
          </a:p>
          <a:p>
            <a:pPr>
              <a:buNone/>
            </a:pPr>
            <a:r>
              <a:rPr lang="fr-BE" dirty="0" smtClean="0"/>
              <a:t>l’organisation de ces journées était d’échanger avec les </a:t>
            </a:r>
          </a:p>
          <a:p>
            <a:pPr>
              <a:buNone/>
            </a:pPr>
            <a:r>
              <a:rPr lang="fr-BE" dirty="0" smtClean="0"/>
              <a:t>bénéficiaires sur les activités à mener au cours de cette </a:t>
            </a:r>
          </a:p>
          <a:p>
            <a:pPr>
              <a:buNone/>
            </a:pPr>
            <a:r>
              <a:rPr lang="fr-BE" dirty="0" smtClean="0"/>
              <a:t>campagne et aussi le choix des variétés et les types d’essais </a:t>
            </a:r>
          </a:p>
          <a:p>
            <a:pPr>
              <a:buNone/>
            </a:pPr>
            <a:r>
              <a:rPr lang="fr-BE" dirty="0" smtClean="0"/>
              <a:t>à installer. Les dates de la tenue des journées étaient  le 29 </a:t>
            </a:r>
          </a:p>
          <a:p>
            <a:pPr>
              <a:buNone/>
            </a:pPr>
            <a:r>
              <a:rPr lang="fr-BE" dirty="0" smtClean="0"/>
              <a:t>mai  2014 pour M’</a:t>
            </a:r>
            <a:r>
              <a:rPr lang="fr-BE" dirty="0" err="1" smtClean="0"/>
              <a:t>pessoba</a:t>
            </a:r>
            <a:r>
              <a:rPr lang="fr-BE" dirty="0" smtClean="0"/>
              <a:t>  et le 30 mai  2014 pour </a:t>
            </a:r>
            <a:r>
              <a:rPr lang="fr-BE" dirty="0" err="1" smtClean="0"/>
              <a:t>Sirakélé</a:t>
            </a:r>
            <a:r>
              <a:rPr lang="fr-BE" dirty="0" smtClean="0"/>
              <a:t>. </a:t>
            </a:r>
            <a:endParaRPr lang="fr-FR" dirty="0" smtClean="0"/>
          </a:p>
          <a:p>
            <a:pPr>
              <a:buNone/>
            </a:pPr>
            <a:r>
              <a:rPr lang="fr-BE" dirty="0" smtClean="0"/>
              <a:t> </a:t>
            </a:r>
            <a:endParaRPr lang="fr-FR" dirty="0" smtClean="0"/>
          </a:p>
          <a:p>
            <a:pPr>
              <a:buNone/>
            </a:pPr>
            <a:r>
              <a:rPr lang="fr-BE" dirty="0" smtClean="0"/>
              <a:t>Les activités ci-dessous mentionnées ont porté sur le niébé et l’arachide dans les villages de </a:t>
            </a:r>
            <a:r>
              <a:rPr lang="fr-BE" dirty="0" err="1" smtClean="0"/>
              <a:t>Siarkélé</a:t>
            </a:r>
            <a:r>
              <a:rPr lang="fr-BE" dirty="0" smtClean="0"/>
              <a:t> et de M’</a:t>
            </a:r>
            <a:r>
              <a:rPr lang="fr-BE" dirty="0" err="1" smtClean="0"/>
              <a:t>pessoba</a:t>
            </a:r>
            <a:r>
              <a:rPr lang="fr-BE" dirty="0" smtClean="0"/>
              <a:t>.</a:t>
            </a:r>
            <a:endParaRPr lang="fr-FR" dirty="0" smtClean="0"/>
          </a:p>
          <a:p>
            <a:pPr>
              <a:buNone/>
            </a:pPr>
            <a:endParaRPr lang="fr-FR" dirty="0"/>
          </a:p>
        </p:txBody>
      </p:sp>
      <p:grpSp>
        <p:nvGrpSpPr>
          <p:cNvPr id="4" name="Groupe 3"/>
          <p:cNvGrpSpPr/>
          <p:nvPr/>
        </p:nvGrpSpPr>
        <p:grpSpPr>
          <a:xfrm>
            <a:off x="142844" y="5857892"/>
            <a:ext cx="1665967" cy="928670"/>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42910" y="571480"/>
            <a:ext cx="8358246" cy="5715040"/>
          </a:xfrm>
        </p:spPr>
        <p:txBody>
          <a:bodyPr>
            <a:normAutofit fontScale="47500" lnSpcReduction="20000"/>
          </a:bodyPr>
          <a:lstStyle/>
          <a:p>
            <a:pPr lvl="0">
              <a:buNone/>
            </a:pPr>
            <a:r>
              <a:rPr lang="fr-FR" b="1" dirty="0" smtClean="0"/>
              <a:t>1 - ARACHIDE :</a:t>
            </a:r>
          </a:p>
          <a:p>
            <a:pPr algn="just">
              <a:buNone/>
            </a:pPr>
            <a:r>
              <a:rPr lang="fr-FR" sz="3600" dirty="0" smtClean="0"/>
              <a:t>Cet essai arachide avait pour but de connaitre les variétés </a:t>
            </a:r>
          </a:p>
          <a:p>
            <a:pPr algn="just">
              <a:buNone/>
            </a:pPr>
            <a:r>
              <a:rPr lang="fr-FR" sz="3600" dirty="0" smtClean="0"/>
              <a:t>performantes en milieu paysan, identifier les préférences </a:t>
            </a:r>
          </a:p>
          <a:p>
            <a:pPr algn="just">
              <a:buNone/>
            </a:pPr>
            <a:r>
              <a:rPr lang="fr-FR" sz="3600" dirty="0" smtClean="0"/>
              <a:t>paysannes de ces variétés et mesurer l’importance relative </a:t>
            </a:r>
          </a:p>
          <a:p>
            <a:pPr algn="just">
              <a:buNone/>
            </a:pPr>
            <a:r>
              <a:rPr lang="fr-FR" sz="3600" dirty="0" smtClean="0"/>
              <a:t>des caractéristiques de la plante, de la graine et/ou des </a:t>
            </a:r>
          </a:p>
          <a:p>
            <a:pPr algn="just">
              <a:buNone/>
            </a:pPr>
            <a:r>
              <a:rPr lang="fr-FR" sz="3600" dirty="0" smtClean="0"/>
              <a:t>produits transformés à base de mil et d’arachide.  Les </a:t>
            </a:r>
          </a:p>
          <a:p>
            <a:pPr algn="just">
              <a:buNone/>
            </a:pPr>
            <a:r>
              <a:rPr lang="fr-FR" sz="3600" dirty="0" smtClean="0"/>
              <a:t>activités menées à ce niveau sont les suivantes : </a:t>
            </a:r>
          </a:p>
          <a:p>
            <a:pPr lvl="0" algn="just">
              <a:buFont typeface="Wingdings" pitchFamily="2" charset="2"/>
              <a:buChar char="Ø"/>
            </a:pPr>
            <a:r>
              <a:rPr lang="fr-FR" sz="3600" b="1" dirty="0" smtClean="0"/>
              <a:t> Préparation du sol et installation de l’essai :</a:t>
            </a:r>
          </a:p>
          <a:p>
            <a:pPr algn="just">
              <a:buNone/>
            </a:pPr>
            <a:r>
              <a:rPr lang="fr-FR" sz="3600" dirty="0" smtClean="0"/>
              <a:t>Un champ école d’une superficie de </a:t>
            </a:r>
            <a:r>
              <a:rPr lang="fr-FR" sz="3600" dirty="0" smtClean="0"/>
              <a:t>32/21m </a:t>
            </a:r>
            <a:r>
              <a:rPr lang="fr-FR" sz="3600" dirty="0" smtClean="0"/>
              <a:t>a été </a:t>
            </a:r>
          </a:p>
          <a:p>
            <a:pPr algn="just">
              <a:buNone/>
            </a:pPr>
            <a:r>
              <a:rPr lang="fr-FR" sz="3600" dirty="0" smtClean="0"/>
              <a:t>Implanté dans </a:t>
            </a:r>
            <a:r>
              <a:rPr lang="fr-FR" sz="3600" dirty="0" smtClean="0"/>
              <a:t>le</a:t>
            </a:r>
            <a:r>
              <a:rPr lang="fr-FR" sz="3600" dirty="0" smtClean="0"/>
              <a:t> village de </a:t>
            </a:r>
            <a:r>
              <a:rPr lang="fr-FR" sz="3600" dirty="0" err="1" smtClean="0"/>
              <a:t>Sirakele</a:t>
            </a:r>
            <a:r>
              <a:rPr lang="fr-FR" sz="3600" dirty="0" smtClean="0"/>
              <a:t> </a:t>
            </a:r>
            <a:r>
              <a:rPr lang="fr-FR" sz="3600" dirty="0" smtClean="0"/>
              <a:t>avec 6 variétés dont 5 </a:t>
            </a:r>
          </a:p>
          <a:p>
            <a:pPr algn="just">
              <a:buNone/>
            </a:pPr>
            <a:r>
              <a:rPr lang="fr-FR" sz="3600" dirty="0" smtClean="0"/>
              <a:t>améliorées plus une locale pour </a:t>
            </a:r>
            <a:r>
              <a:rPr lang="fr-FR" sz="3600" dirty="0" err="1" smtClean="0"/>
              <a:t>Sirakele</a:t>
            </a:r>
            <a:r>
              <a:rPr lang="fr-FR" sz="3600" dirty="0" smtClean="0"/>
              <a:t> </a:t>
            </a:r>
            <a:r>
              <a:rPr lang="fr-FR" sz="3600" dirty="0" smtClean="0"/>
              <a:t>; à </a:t>
            </a:r>
            <a:r>
              <a:rPr lang="fr-FR" sz="3600" dirty="0" err="1" smtClean="0"/>
              <a:t>Mpessoba</a:t>
            </a:r>
            <a:r>
              <a:rPr lang="fr-FR" sz="3600" dirty="0" smtClean="0"/>
              <a:t> la dimension était de 43/10m avec 4 variétés  </a:t>
            </a:r>
          </a:p>
          <a:p>
            <a:pPr algn="just">
              <a:buNone/>
            </a:pPr>
            <a:r>
              <a:rPr lang="fr-FR" sz="3600" dirty="0" smtClean="0"/>
              <a:t>dont une locale. Chaque variété était sur une parcelle de </a:t>
            </a:r>
          </a:p>
          <a:p>
            <a:pPr algn="just">
              <a:buNone/>
            </a:pPr>
            <a:r>
              <a:rPr lang="fr-FR" sz="3600" dirty="0" smtClean="0"/>
              <a:t>100m2</a:t>
            </a:r>
            <a:r>
              <a:rPr lang="fr-FR" sz="3600" dirty="0" smtClean="0"/>
              <a:t>. Elles étaient : ICGV 86124, ICGV86024, ICGV86015, </a:t>
            </a:r>
          </a:p>
          <a:p>
            <a:pPr algn="just">
              <a:buNone/>
            </a:pPr>
            <a:r>
              <a:rPr lang="fr-FR" sz="3600" dirty="0" smtClean="0"/>
              <a:t>ICGV03056, ICIAR19BT et la locale. C’est ce même essai qui a </a:t>
            </a:r>
          </a:p>
          <a:p>
            <a:pPr algn="just">
              <a:buNone/>
            </a:pPr>
            <a:r>
              <a:rPr lang="fr-FR" sz="3600" dirty="0" smtClean="0"/>
              <a:t>été répété au niveau des différents quartiers des deux villages </a:t>
            </a:r>
          </a:p>
          <a:p>
            <a:pPr algn="just"/>
            <a:r>
              <a:rPr lang="fr-FR" sz="3600" b="1" dirty="0" smtClean="0"/>
              <a:t>Formation </a:t>
            </a:r>
          </a:p>
          <a:p>
            <a:pPr algn="just">
              <a:buNone/>
            </a:pPr>
            <a:r>
              <a:rPr lang="fr-FR" sz="3600" dirty="0" smtClean="0"/>
              <a:t>A chaque opération </a:t>
            </a:r>
            <a:r>
              <a:rPr lang="fr-FR" sz="3600" dirty="0" smtClean="0"/>
              <a:t>correspondait </a:t>
            </a:r>
            <a:r>
              <a:rPr lang="fr-FR" sz="3600" dirty="0" smtClean="0"/>
              <a:t>une séance de formation sur le </a:t>
            </a:r>
          </a:p>
          <a:p>
            <a:pPr algn="just">
              <a:buNone/>
            </a:pPr>
            <a:r>
              <a:rPr lang="fr-FR" sz="3600" dirty="0" smtClean="0"/>
              <a:t>champ école suivie de restitution dans les différents quartiers </a:t>
            </a:r>
          </a:p>
          <a:p>
            <a:pPr algn="just">
              <a:buNone/>
            </a:pPr>
            <a:r>
              <a:rPr lang="fr-FR" sz="3600" dirty="0" smtClean="0"/>
              <a:t>avec les taux de participation suivants :</a:t>
            </a:r>
            <a:endParaRPr lang="fr-FR" sz="3600" dirty="0"/>
          </a:p>
        </p:txBody>
      </p:sp>
      <p:grpSp>
        <p:nvGrpSpPr>
          <p:cNvPr id="4" name="Groupe 3"/>
          <p:cNvGrpSpPr/>
          <p:nvPr/>
        </p:nvGrpSpPr>
        <p:grpSpPr>
          <a:xfrm>
            <a:off x="1" y="6143644"/>
            <a:ext cx="928662" cy="642918"/>
            <a:chOff x="95270" y="5875750"/>
            <a:chExt cx="1762086" cy="982250"/>
          </a:xfrm>
        </p:grpSpPr>
        <p:sp>
          <p:nvSpPr>
            <p:cNvPr id="5" name="Ellipse 4"/>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6" name="Image 5" descr="1 logo amassa av mali"/>
            <p:cNvPicPr/>
            <p:nvPr/>
          </p:nvPicPr>
          <p:blipFill>
            <a:blip r:embed="rId2"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398318"/>
          </a:xfrm>
        </p:spPr>
        <p:txBody>
          <a:bodyPr/>
          <a:lstStyle/>
          <a:p>
            <a:pPr algn="ctr">
              <a:buFont typeface="Wingdings" pitchFamily="2" charset="2"/>
              <a:buChar char="Ø"/>
            </a:pPr>
            <a:r>
              <a:rPr lang="fr-FR" sz="1200" b="1" dirty="0" smtClean="0"/>
              <a:t>Semis : il a été effectué à la dimension 60/20cm sur une parcelle de 100m2 par variété</a:t>
            </a:r>
          </a:p>
          <a:p>
            <a:pPr>
              <a:buNone/>
            </a:pPr>
            <a:endParaRPr lang="fr-FR" dirty="0"/>
          </a:p>
        </p:txBody>
      </p:sp>
      <p:pic>
        <p:nvPicPr>
          <p:cNvPr id="1026" name="Picture 2"/>
          <p:cNvPicPr>
            <a:picLocks noChangeAspect="1" noChangeArrowheads="1"/>
          </p:cNvPicPr>
          <p:nvPr/>
        </p:nvPicPr>
        <p:blipFill>
          <a:blip r:embed="rId2"/>
          <a:srcRect/>
          <a:stretch>
            <a:fillRect/>
          </a:stretch>
        </p:blipFill>
        <p:spPr bwMode="auto">
          <a:xfrm>
            <a:off x="1000100" y="857232"/>
            <a:ext cx="7215238" cy="4462709"/>
          </a:xfrm>
          <a:prstGeom prst="rect">
            <a:avLst/>
          </a:prstGeom>
          <a:noFill/>
          <a:ln w="9525">
            <a:noFill/>
            <a:miter lim="800000"/>
            <a:headEnd/>
            <a:tailEnd/>
          </a:ln>
          <a:effectLst/>
        </p:spPr>
      </p:pic>
      <p:sp>
        <p:nvSpPr>
          <p:cNvPr id="7" name="Espace réservé du contenu 2"/>
          <p:cNvSpPr txBox="1">
            <a:spLocks/>
          </p:cNvSpPr>
          <p:nvPr/>
        </p:nvSpPr>
        <p:spPr>
          <a:xfrm>
            <a:off x="550217" y="5449193"/>
            <a:ext cx="8183880" cy="398318"/>
          </a:xfrm>
          <a:prstGeom prst="rect">
            <a:avLst/>
          </a:prstGeom>
        </p:spPr>
        <p:txBody>
          <a:bodyPr vert="horz" lIns="182880" tIns="91440">
            <a:normAutofit fontScale="85000" lnSpcReduction="10000"/>
          </a:bodyPr>
          <a:lstStyle/>
          <a:p>
            <a:pPr marL="265176" lvl="0" indent="-265176" algn="ctr">
              <a:spcBef>
                <a:spcPts val="250"/>
              </a:spcBef>
              <a:buClr>
                <a:schemeClr val="accent1"/>
              </a:buClr>
              <a:buSzPct val="80000"/>
            </a:pPr>
            <a:r>
              <a:rPr lang="fr-FR" sz="1200" b="1" i="1" dirty="0"/>
              <a:t>L’image ci-dessus mentionnée est celle du semis d’un champ du  quartier  </a:t>
            </a:r>
            <a:r>
              <a:rPr lang="fr-FR" sz="1200" b="1" i="1" dirty="0" err="1"/>
              <a:t>Lassanabougou</a:t>
            </a:r>
            <a:r>
              <a:rPr lang="fr-FR" sz="1200" b="1" i="1" dirty="0"/>
              <a:t> à </a:t>
            </a:r>
            <a:r>
              <a:rPr lang="fr-FR" sz="1200" b="1" i="1" dirty="0" err="1"/>
              <a:t>Mpessob</a:t>
            </a:r>
            <a:endParaRPr kumimoji="0" lang="fr-FR" sz="28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8" name="Groupe 7"/>
          <p:cNvGrpSpPr/>
          <p:nvPr/>
        </p:nvGrpSpPr>
        <p:grpSpPr>
          <a:xfrm>
            <a:off x="71406" y="5715016"/>
            <a:ext cx="1665967" cy="928670"/>
            <a:chOff x="95270" y="5875750"/>
            <a:chExt cx="1762086" cy="982250"/>
          </a:xfrm>
        </p:grpSpPr>
        <p:sp>
          <p:nvSpPr>
            <p:cNvPr id="9" name="Ellipse 8"/>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10" name="Image 9" descr="1 logo amassa av mali"/>
            <p:cNvPicPr/>
            <p:nvPr/>
          </p:nvPicPr>
          <p:blipFill>
            <a:blip r:embed="rId3"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2920" y="530352"/>
            <a:ext cx="8183880" cy="398318"/>
          </a:xfrm>
        </p:spPr>
        <p:txBody>
          <a:bodyPr>
            <a:noAutofit/>
          </a:bodyPr>
          <a:lstStyle/>
          <a:p>
            <a:pPr lvl="0" algn="ctr">
              <a:buFont typeface="Wingdings" pitchFamily="2" charset="2"/>
              <a:buChar char="Ø"/>
            </a:pPr>
            <a:r>
              <a:rPr lang="fr-FR" sz="1100" b="1" dirty="0" smtClean="0"/>
              <a:t>Sarclages  1 et 2 : Le 1</a:t>
            </a:r>
            <a:r>
              <a:rPr lang="fr-FR" sz="1100" b="1" baseline="30000" dirty="0" smtClean="0"/>
              <a:t>er</a:t>
            </a:r>
            <a:r>
              <a:rPr lang="fr-FR" sz="1100" b="1" dirty="0" smtClean="0"/>
              <a:t> a été réalisé 15 jours après le semis, le second 15 jours après le1er </a:t>
            </a:r>
          </a:p>
          <a:p>
            <a:pPr algn="ctr">
              <a:buFont typeface="Wingdings" pitchFamily="2" charset="2"/>
              <a:buChar char="Ø"/>
            </a:pPr>
            <a:endParaRPr lang="fr-FR" sz="1100" b="1" dirty="0"/>
          </a:p>
        </p:txBody>
      </p:sp>
      <p:pic>
        <p:nvPicPr>
          <p:cNvPr id="4" name="Image 3" descr="F:\IMG_0166.JPG"/>
          <p:cNvPicPr/>
          <p:nvPr/>
        </p:nvPicPr>
        <p:blipFill>
          <a:blip r:embed="rId2" cstate="print"/>
          <a:srcRect/>
          <a:stretch>
            <a:fillRect/>
          </a:stretch>
        </p:blipFill>
        <p:spPr bwMode="auto">
          <a:xfrm>
            <a:off x="1571604" y="857232"/>
            <a:ext cx="6286544" cy="4433335"/>
          </a:xfrm>
          <a:prstGeom prst="rect">
            <a:avLst/>
          </a:prstGeom>
          <a:noFill/>
          <a:ln w="9525">
            <a:noFill/>
            <a:miter lim="800000"/>
            <a:headEnd/>
            <a:tailEnd/>
          </a:ln>
        </p:spPr>
      </p:pic>
      <p:sp>
        <p:nvSpPr>
          <p:cNvPr id="5" name="Espace réservé du contenu 2"/>
          <p:cNvSpPr txBox="1">
            <a:spLocks/>
          </p:cNvSpPr>
          <p:nvPr/>
        </p:nvSpPr>
        <p:spPr>
          <a:xfrm>
            <a:off x="455623" y="5354600"/>
            <a:ext cx="8183880" cy="398318"/>
          </a:xfrm>
          <a:prstGeom prst="rect">
            <a:avLst/>
          </a:prstGeom>
        </p:spPr>
        <p:txBody>
          <a:bodyPr vert="horz" lIns="182880" tIns="91440">
            <a:noAutofit/>
          </a:bodyPr>
          <a:lstStyle/>
          <a:p>
            <a:pPr marL="265176" lvl="0" indent="-265176" algn="ctr">
              <a:spcBef>
                <a:spcPts val="250"/>
              </a:spcBef>
              <a:buClr>
                <a:schemeClr val="accent1"/>
              </a:buClr>
              <a:buSzPct val="80000"/>
              <a:buFont typeface="Wingdings" pitchFamily="2" charset="2"/>
              <a:buChar char="Ø"/>
            </a:pPr>
            <a:r>
              <a:rPr lang="fr-BE" sz="1100" b="1" dirty="0"/>
              <a:t> Cette image est celle du sarclage du champ école arachide de </a:t>
            </a:r>
            <a:r>
              <a:rPr lang="fr-BE" sz="1100" b="1" dirty="0" err="1"/>
              <a:t>Sirakelé</a:t>
            </a:r>
            <a:endParaRPr kumimoji="0" lang="fr-FR" sz="1100" b="1" i="0" u="none" strike="noStrike" kern="1200" cap="none" spc="0" normalizeH="0" baseline="0" noProof="0" dirty="0">
              <a:ln>
                <a:noFill/>
              </a:ln>
              <a:solidFill>
                <a:schemeClr val="tx1"/>
              </a:solidFill>
              <a:effectLst/>
              <a:uLnTx/>
              <a:uFillTx/>
              <a:latin typeface="+mn-lt"/>
              <a:ea typeface="+mn-ea"/>
              <a:cs typeface="+mn-cs"/>
            </a:endParaRPr>
          </a:p>
        </p:txBody>
      </p:sp>
      <p:grpSp>
        <p:nvGrpSpPr>
          <p:cNvPr id="6" name="Groupe 5"/>
          <p:cNvGrpSpPr/>
          <p:nvPr/>
        </p:nvGrpSpPr>
        <p:grpSpPr>
          <a:xfrm>
            <a:off x="71406" y="5715016"/>
            <a:ext cx="1665967" cy="928670"/>
            <a:chOff x="95270" y="5875750"/>
            <a:chExt cx="1762086" cy="982250"/>
          </a:xfrm>
        </p:grpSpPr>
        <p:sp>
          <p:nvSpPr>
            <p:cNvPr id="7" name="Ellipse 6"/>
            <p:cNvSpPr/>
            <p:nvPr/>
          </p:nvSpPr>
          <p:spPr>
            <a:xfrm>
              <a:off x="95270" y="5921478"/>
              <a:ext cx="1762086" cy="904830"/>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8" name="Image 7" descr="1 logo amassa av mali"/>
            <p:cNvPicPr/>
            <p:nvPr/>
          </p:nvPicPr>
          <p:blipFill>
            <a:blip r:embed="rId3" cstate="print">
              <a:clrChange>
                <a:clrFrom>
                  <a:srgbClr val="FFFFFF"/>
                </a:clrFrom>
                <a:clrTo>
                  <a:srgbClr val="FFFFFF">
                    <a:alpha val="0"/>
                  </a:srgbClr>
                </a:clrTo>
              </a:clrChange>
            </a:blip>
            <a:srcRect/>
            <a:stretch>
              <a:fillRect/>
            </a:stretch>
          </p:blipFill>
          <p:spPr bwMode="auto">
            <a:xfrm>
              <a:off x="428596" y="5875750"/>
              <a:ext cx="1071538" cy="982250"/>
            </a:xfrm>
            <a:prstGeom prst="rect">
              <a:avLst/>
            </a:prstGeom>
            <a:noFill/>
            <a:ln w="9525">
              <a:noFill/>
              <a:miter lim="800000"/>
              <a:headEnd/>
              <a:tailEnd/>
            </a:ln>
          </p:spPr>
        </p:pic>
      </p:gr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4348" y="1785926"/>
            <a:ext cx="7786742" cy="1754326"/>
          </a:xfrm>
          <a:prstGeom prst="rect">
            <a:avLst/>
          </a:prstGeom>
        </p:spPr>
        <p:txBody>
          <a:bodyPr wrap="square">
            <a:spAutoFit/>
          </a:bodyPr>
          <a:lstStyle/>
          <a:p>
            <a:pPr lvl="0">
              <a:buFont typeface="Wingdings" pitchFamily="2" charset="2"/>
              <a:buChar char="Ø"/>
            </a:pPr>
            <a:r>
              <a:rPr lang="fr-FR" b="1" dirty="0" smtClean="0"/>
              <a:t>Récolte :</a:t>
            </a:r>
            <a:r>
              <a:rPr lang="fr-FR" dirty="0" smtClean="0"/>
              <a:t> la maturité a été évaluée en conformité avec le </a:t>
            </a:r>
          </a:p>
          <a:p>
            <a:pPr lvl="0">
              <a:buNone/>
            </a:pPr>
            <a:r>
              <a:rPr lang="fr-FR" dirty="0" smtClean="0"/>
              <a:t>Cycle. Cette maturité a été évaluée à travers le changement </a:t>
            </a:r>
          </a:p>
          <a:p>
            <a:pPr lvl="0">
              <a:buNone/>
            </a:pPr>
            <a:r>
              <a:rPr lang="fr-FR" dirty="0" smtClean="0"/>
              <a:t>de couleur des feuilles, l’observation des gousses d’un pied </a:t>
            </a:r>
          </a:p>
          <a:p>
            <a:pPr lvl="0">
              <a:buNone/>
            </a:pPr>
            <a:r>
              <a:rPr lang="fr-FR" dirty="0" smtClean="0"/>
              <a:t>arraché tout en tenant compte de la durée du cycle  </a:t>
            </a:r>
          </a:p>
          <a:p>
            <a:pPr>
              <a:buFontTx/>
              <a:buChar char="-"/>
            </a:pPr>
            <a:r>
              <a:rPr lang="fr-FR" b="1" dirty="0" smtClean="0"/>
              <a:t>Gestion post récolte :</a:t>
            </a:r>
            <a:r>
              <a:rPr lang="fr-FR" dirty="0" smtClean="0"/>
              <a:t> c’était d’apporter des informations </a:t>
            </a:r>
          </a:p>
          <a:p>
            <a:pPr>
              <a:buNone/>
            </a:pPr>
            <a:r>
              <a:rPr lang="fr-FR" dirty="0" smtClean="0"/>
              <a:t>pour lutter contre l’aflatoxine.</a:t>
            </a:r>
          </a:p>
        </p:txBody>
      </p:sp>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429</TotalTime>
  <Words>1542</Words>
  <Application>Microsoft Office PowerPoint</Application>
  <PresentationFormat>Affichage à l'écran (4:3)</PresentationFormat>
  <Paragraphs>723</Paragraphs>
  <Slides>41</Slides>
  <Notes>1</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Aspect</vt:lpstr>
      <vt:lpstr>Diapositive 1</vt:lpstr>
      <vt:lpstr>Intensification Durable Des Systèmes De Production Agricole A Base Du Sorgho/Mil De La Zone Soudano - sahelienne Au Mali, Particulièrement Dans La Zone De Sikasso, Les Zones De Koutiala Et Bougouni  Présenté par Aissata  KAYENTAO </vt:lpstr>
      <vt:lpstr>Diapositive 3</vt:lpstr>
      <vt:lpstr>I INTRODUCTION </vt:lpstr>
      <vt:lpstr>II -  ACTIVITES REALISEES </vt:lpstr>
      <vt:lpstr>Diapositive 6</vt:lpstr>
      <vt:lpstr>Diapositive 7</vt:lpstr>
      <vt:lpstr>Diapositive 8</vt:lpstr>
      <vt:lpstr>Diapositive 9</vt:lpstr>
      <vt:lpstr>Diapositive 10</vt:lpstr>
      <vt:lpstr>2  NIEBE :</vt:lpstr>
      <vt:lpstr>Préparation  du sol et installation de l’essai :</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NIEBE</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III- DIFFICULTES RENCONTREES</vt:lpstr>
      <vt:lpstr>IV RECOMMANDATIONS :</vt:lpstr>
      <vt:lpstr>V - CONCLUSION</vt:lpstr>
      <vt:lpstr>Merci pour votre aimable attention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AMASSA AFRIQUE VERTE</dc:creator>
  <cp:lastModifiedBy>User</cp:lastModifiedBy>
  <cp:revision>76</cp:revision>
  <dcterms:created xsi:type="dcterms:W3CDTF">2015-02-24T16:56:59Z</dcterms:created>
  <dcterms:modified xsi:type="dcterms:W3CDTF">2015-02-26T07:29:22Z</dcterms:modified>
</cp:coreProperties>
</file>